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8" r:id="rId4"/>
  </p:sldMasterIdLst>
  <p:notesMasterIdLst>
    <p:notesMasterId r:id="rId21"/>
  </p:notesMasterIdLst>
  <p:sldIdLst>
    <p:sldId id="256" r:id="rId5"/>
    <p:sldId id="272" r:id="rId6"/>
    <p:sldId id="275" r:id="rId7"/>
    <p:sldId id="274" r:id="rId8"/>
    <p:sldId id="259" r:id="rId9"/>
    <p:sldId id="281" r:id="rId10"/>
    <p:sldId id="276" r:id="rId11"/>
    <p:sldId id="282" r:id="rId12"/>
    <p:sldId id="277" r:id="rId13"/>
    <p:sldId id="283" r:id="rId14"/>
    <p:sldId id="278" r:id="rId15"/>
    <p:sldId id="284" r:id="rId16"/>
    <p:sldId id="279" r:id="rId17"/>
    <p:sldId id="285" r:id="rId18"/>
    <p:sldId id="270" r:id="rId19"/>
    <p:sldId id="258" r:id="rId2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FF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22" autoAdjust="0"/>
  </p:normalViewPr>
  <p:slideViewPr>
    <p:cSldViewPr snapToObjects="1">
      <p:cViewPr varScale="1">
        <p:scale>
          <a:sx n="83" d="100"/>
          <a:sy n="83" d="100"/>
        </p:scale>
        <p:origin x="1450" y="6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Objects="1">
      <p:cViewPr varScale="1">
        <p:scale>
          <a:sx n="140" d="100"/>
          <a:sy n="140" d="100"/>
        </p:scale>
        <p:origin x="534" y="13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Élőfej hely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E1230F8-2015-46AC-9C15-B08EDE877F5D}" type="datetimeFigureOut">
              <a:rPr lang="hu-HU" smtClean="0"/>
              <a:t>2018. 11. 13.</a:t>
            </a:fld>
            <a:endParaRPr lang="hu-HU"/>
          </a:p>
        </p:txBody>
      </p:sp>
      <p:sp>
        <p:nvSpPr>
          <p:cNvPr id="4" name="Diakép helye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hu-HU"/>
          </a:p>
        </p:txBody>
      </p:sp>
      <p:sp>
        <p:nvSpPr>
          <p:cNvPr id="5" name="Jegyzetek hely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A5C11E-540C-488B-B718-84796C0B45F1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0365856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A5C11E-540C-488B-B718-84796C0B45F1}" type="slidenum">
              <a:rPr lang="hu-HU" smtClean="0"/>
              <a:t>1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11238914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A5C11E-540C-488B-B718-84796C0B45F1}" type="slidenum">
              <a:rPr lang="hu-HU" smtClean="0"/>
              <a:t>15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30977274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A5C11E-540C-488B-B718-84796C0B45F1}" type="slidenum">
              <a:rPr lang="hu-HU" smtClean="0"/>
              <a:t>16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1123891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5" y="536"/>
            <a:ext cx="9142569" cy="6856926"/>
          </a:xfrm>
          <a:prstGeom prst="rect">
            <a:avLst/>
          </a:prstGeom>
        </p:spPr>
      </p:pic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u-HU" smtClean="0"/>
              <a:t>Alcím mintájának szerkesztése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D05FFA-4383-4574-9830-A5FF25BE8406}" type="datetimeFigureOut">
              <a:rPr lang="hu-HU" smtClean="0"/>
              <a:t>2018. 11. 13.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ECFDF-B4B8-4D79-9C23-DD008FAF0A0B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8052360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5" y="536"/>
            <a:ext cx="9142569" cy="6856926"/>
          </a:xfrm>
          <a:prstGeom prst="rect">
            <a:avLst/>
          </a:prstGeom>
        </p:spPr>
      </p:pic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D05FFA-4383-4574-9830-A5FF25BE8406}" type="datetimeFigureOut">
              <a:rPr lang="hu-HU" smtClean="0"/>
              <a:t>2018. 11. 13.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ECFDF-B4B8-4D79-9C23-DD008FAF0A0B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2203572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5" y="536"/>
            <a:ext cx="9142569" cy="6856926"/>
          </a:xfrm>
          <a:prstGeom prst="rect">
            <a:avLst/>
          </a:prstGeom>
        </p:spPr>
      </p:pic>
      <p:sp>
        <p:nvSpPr>
          <p:cNvPr id="2" name="Függőleges cím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D05FFA-4383-4574-9830-A5FF25BE8406}" type="datetimeFigureOut">
              <a:rPr lang="hu-HU" smtClean="0"/>
              <a:t>2018. 11. 13.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ECFDF-B4B8-4D79-9C23-DD008FAF0A0B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83740888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5" y="536"/>
            <a:ext cx="9142569" cy="6856926"/>
          </a:xfrm>
          <a:prstGeom prst="rect">
            <a:avLst/>
          </a:prstGeom>
        </p:spPr>
      </p:pic>
      <p:sp>
        <p:nvSpPr>
          <p:cNvPr id="14" name="Title 8"/>
          <p:cNvSpPr>
            <a:spLocks noGrp="1"/>
          </p:cNvSpPr>
          <p:nvPr>
            <p:ph type="title" hasCustomPrompt="1"/>
          </p:nvPr>
        </p:nvSpPr>
        <p:spPr>
          <a:xfrm>
            <a:off x="4495800" y="2286000"/>
            <a:ext cx="4419600" cy="1143000"/>
          </a:xfrm>
        </p:spPr>
        <p:txBody>
          <a:bodyPr anchor="t">
            <a:noAutofit/>
          </a:bodyPr>
          <a:lstStyle>
            <a:lvl1pPr algn="l">
              <a:defRPr sz="4400" b="1" cap="all" baseline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r>
              <a:rPr lang="hu-HU" dirty="0" smtClean="0"/>
              <a:t>Prezentáció Címe</a:t>
            </a:r>
            <a:endParaRPr lang="en-US" dirty="0"/>
          </a:p>
        </p:txBody>
      </p:sp>
      <p:sp>
        <p:nvSpPr>
          <p:cNvPr id="17" name="Text Placeholder 15"/>
          <p:cNvSpPr>
            <a:spLocks noGrp="1"/>
          </p:cNvSpPr>
          <p:nvPr>
            <p:ph type="body" sz="quarter" idx="10" hasCustomPrompt="1"/>
          </p:nvPr>
        </p:nvSpPr>
        <p:spPr>
          <a:xfrm>
            <a:off x="4495800" y="3886200"/>
            <a:ext cx="4343400" cy="914400"/>
          </a:xfrm>
        </p:spPr>
        <p:txBody>
          <a:bodyPr wrap="square" anchor="t"/>
          <a:lstStyle>
            <a:lvl1pPr marL="514350" indent="-514350" algn="l">
              <a:spcAft>
                <a:spcPts val="600"/>
              </a:spcAft>
              <a:buFontTx/>
              <a:buNone/>
              <a:defRPr cap="all" baseline="0">
                <a:solidFill>
                  <a:srgbClr val="FFFFFF"/>
                </a:solidFill>
                <a:latin typeface="Arial"/>
                <a:cs typeface="Arial"/>
              </a:defRPr>
            </a:lvl1pPr>
            <a:lvl2pPr>
              <a:buNone/>
              <a:defRPr/>
            </a:lvl2pPr>
          </a:lstStyle>
          <a:p>
            <a:pPr lvl="0"/>
            <a:r>
              <a:rPr lang="hu-HU" dirty="0" smtClean="0"/>
              <a:t>Click to edit Alcím</a:t>
            </a:r>
          </a:p>
          <a:p>
            <a:pPr lvl="0"/>
            <a:endParaRPr lang="hu-H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5" y="536"/>
            <a:ext cx="9142569" cy="685692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572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dirty="0" smtClean="0"/>
              <a:t>Click to edit Master text styles</a:t>
            </a:r>
          </a:p>
          <a:p>
            <a:pPr lvl="1"/>
            <a:r>
              <a:rPr lang="hu-HU" dirty="0" smtClean="0"/>
              <a:t>Second level</a:t>
            </a:r>
          </a:p>
          <a:p>
            <a:pPr lvl="2"/>
            <a:r>
              <a:rPr lang="hu-HU" dirty="0" smtClean="0"/>
              <a:t>Third level</a:t>
            </a:r>
          </a:p>
          <a:p>
            <a:pPr lvl="3"/>
            <a:r>
              <a:rPr lang="hu-HU" dirty="0" smtClean="0"/>
              <a:t>Fourth level</a:t>
            </a:r>
          </a:p>
          <a:p>
            <a:pPr lvl="4"/>
            <a:r>
              <a:rPr lang="hu-HU" dirty="0" smtClean="0"/>
              <a:t>Fifth level</a:t>
            </a:r>
            <a:endParaRPr lang="en-US" dirty="0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5334000" y="1600200"/>
            <a:ext cx="3352800" cy="4114800"/>
          </a:xfrm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5" y="536"/>
            <a:ext cx="9142569" cy="6856926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609600"/>
          </a:xfrm>
        </p:spPr>
        <p:txBody>
          <a:bodyPr/>
          <a:lstStyle/>
          <a:p>
            <a:r>
              <a:rPr lang="hu-HU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5" y="536"/>
            <a:ext cx="9142569" cy="685692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1524000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4142871-7357-434F-A8F3-CECC6D136ADE}" type="datetimeFigureOut">
              <a:rPr lang="en-US" smtClean="0"/>
              <a:pPr/>
              <a:t>11/13/2018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02C4939-F161-2245-8138-B1FA9F0D34C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1"/>
          <p:cNvSpPr txBox="1">
            <a:spLocks/>
          </p:cNvSpPr>
          <p:nvPr userDrawn="1"/>
        </p:nvSpPr>
        <p:spPr>
          <a:xfrm>
            <a:off x="457200" y="381000"/>
            <a:ext cx="8229600" cy="6096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u-HU" sz="2400" b="1" i="0" u="none" strike="noStrike" kern="1200" cap="all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j-ea"/>
                <a:cs typeface="Arial"/>
              </a:rPr>
              <a:t>Click to edit Master title style</a:t>
            </a:r>
            <a:endParaRPr kumimoji="0" lang="en-US" sz="2400" b="1" i="0" u="none" strike="noStrike" kern="1200" cap="all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j-ea"/>
              <a:cs typeface="Arial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5" y="536"/>
            <a:ext cx="9142569" cy="6856926"/>
          </a:xfrm>
          <a:prstGeom prst="rect">
            <a:avLst/>
          </a:prstGeom>
        </p:spPr>
      </p:pic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D05FFA-4383-4574-9830-A5FF25BE8406}" type="datetimeFigureOut">
              <a:rPr lang="hu-HU" smtClean="0"/>
              <a:t>2018. 11. 13.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ECFDF-B4B8-4D79-9C23-DD008FAF0A0B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3296148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5" y="536"/>
            <a:ext cx="9142569" cy="6856926"/>
          </a:xfrm>
          <a:prstGeom prst="rect">
            <a:avLst/>
          </a:prstGeom>
        </p:spPr>
      </p:pic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D05FFA-4383-4574-9830-A5FF25BE8406}" type="datetimeFigureOut">
              <a:rPr lang="hu-HU" smtClean="0"/>
              <a:t>2018. 11. 13.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ECFDF-B4B8-4D79-9C23-DD008FAF0A0B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4690271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5" y="536"/>
            <a:ext cx="9142569" cy="6856926"/>
          </a:xfrm>
          <a:prstGeom prst="rect">
            <a:avLst/>
          </a:prstGeom>
        </p:spPr>
      </p:pic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D05FFA-4383-4574-9830-A5FF25BE8406}" type="datetimeFigureOut">
              <a:rPr lang="hu-HU" smtClean="0"/>
              <a:t>2018. 11. 13.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ECFDF-B4B8-4D79-9C23-DD008FAF0A0B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6345614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5" y="536"/>
            <a:ext cx="9142569" cy="6856926"/>
          </a:xfrm>
          <a:prstGeom prst="rect">
            <a:avLst/>
          </a:prstGeom>
        </p:spPr>
      </p:pic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Szöveg hely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6" name="Tartalom helye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7" name="Dátum hely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D05FFA-4383-4574-9830-A5FF25BE8406}" type="datetimeFigureOut">
              <a:rPr lang="hu-HU" smtClean="0"/>
              <a:t>2018. 11. 13.</a:t>
            </a:fld>
            <a:endParaRPr lang="hu-HU"/>
          </a:p>
        </p:txBody>
      </p:sp>
      <p:sp>
        <p:nvSpPr>
          <p:cNvPr id="8" name="Élőláb hely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9" name="Dia számának hely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ECFDF-B4B8-4D79-9C23-DD008FAF0A0B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44561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5" y="536"/>
            <a:ext cx="9142569" cy="6856926"/>
          </a:xfrm>
          <a:prstGeom prst="rect">
            <a:avLst/>
          </a:prstGeom>
        </p:spPr>
      </p:pic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D05FFA-4383-4574-9830-A5FF25BE8406}" type="datetimeFigureOut">
              <a:rPr lang="hu-HU" smtClean="0"/>
              <a:t>2018. 11. 13.</a:t>
            </a:fld>
            <a:endParaRPr lang="hu-HU"/>
          </a:p>
        </p:txBody>
      </p:sp>
      <p:sp>
        <p:nvSpPr>
          <p:cNvPr id="4" name="Élőláb hely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ECFDF-B4B8-4D79-9C23-DD008FAF0A0B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0861757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5" y="536"/>
            <a:ext cx="9142569" cy="6856926"/>
          </a:xfrm>
          <a:prstGeom prst="rect">
            <a:avLst/>
          </a:prstGeom>
        </p:spPr>
      </p:pic>
      <p:sp>
        <p:nvSpPr>
          <p:cNvPr id="2" name="Dátum hely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D05FFA-4383-4574-9830-A5FF25BE8406}" type="datetimeFigureOut">
              <a:rPr lang="hu-HU" smtClean="0"/>
              <a:t>2018. 11. 13.</a:t>
            </a:fld>
            <a:endParaRPr lang="hu-HU"/>
          </a:p>
        </p:txBody>
      </p:sp>
      <p:sp>
        <p:nvSpPr>
          <p:cNvPr id="3" name="Élőláb hely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ECFDF-B4B8-4D79-9C23-DD008FAF0A0B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1951726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5" y="536"/>
            <a:ext cx="9142569" cy="6856926"/>
          </a:xfrm>
          <a:prstGeom prst="rect">
            <a:avLst/>
          </a:prstGeom>
        </p:spPr>
      </p:pic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D05FFA-4383-4574-9830-A5FF25BE8406}" type="datetimeFigureOut">
              <a:rPr lang="hu-HU" smtClean="0"/>
              <a:t>2018. 11. 13.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ECFDF-B4B8-4D79-9C23-DD008FAF0A0B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4287766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5" y="536"/>
            <a:ext cx="9142569" cy="6856926"/>
          </a:xfrm>
          <a:prstGeom prst="rect">
            <a:avLst/>
          </a:prstGeom>
        </p:spPr>
      </p:pic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Kép hely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D05FFA-4383-4574-9830-A5FF25BE8406}" type="datetimeFigureOut">
              <a:rPr lang="hu-HU" smtClean="0"/>
              <a:t>2018. 11. 13.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ECFDF-B4B8-4D79-9C23-DD008FAF0A0B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903494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2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7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hely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D05FFA-4383-4574-9830-A5FF25BE8406}" type="datetimeFigureOut">
              <a:rPr lang="hu-HU" smtClean="0"/>
              <a:t>2018. 11. 13.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4ECFDF-B4B8-4D79-9C23-DD008FAF0A0B}" type="slidenum">
              <a:rPr lang="hu-HU" smtClean="0"/>
              <a:t>‹#›</a:t>
            </a:fld>
            <a:endParaRPr lang="hu-HU"/>
          </a:p>
        </p:txBody>
      </p:sp>
      <p:pic>
        <p:nvPicPr>
          <p:cNvPr id="7" name="Picture 8"/>
          <p:cNvPicPr>
            <a:picLocks noChangeAspect="1"/>
          </p:cNvPicPr>
          <p:nvPr userDrawn="1"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5" y="536"/>
            <a:ext cx="9142569" cy="68569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50826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  <p:sldLayoutId id="2147483670" r:id="rId12"/>
    <p:sldLayoutId id="2147483650" r:id="rId13"/>
    <p:sldLayoutId id="2147483656" r:id="rId14"/>
    <p:sldLayoutId id="2147483657" r:id="rId15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g"/><Relationship Id="rId5" Type="http://schemas.openxmlformats.org/officeDocument/2006/relationships/image" Target="../media/image6.png"/><Relationship Id="rId4" Type="http://schemas.openxmlformats.org/officeDocument/2006/relationships/image" Target="../media/image1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047397" y="908574"/>
            <a:ext cx="7272808" cy="1440160"/>
          </a:xfrm>
        </p:spPr>
        <p:txBody>
          <a:bodyPr/>
          <a:lstStyle/>
          <a:p>
            <a:r>
              <a:rPr lang="hu-HU" sz="2800" dirty="0" smtClean="0"/>
              <a:t>Rendszerszintű fejlesztések és hozzáférés bővítését szolgáló ágazati programok a felsőoktatásban</a:t>
            </a:r>
            <a:endParaRPr lang="hu-HU" sz="2800" dirty="0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1047397" y="5568915"/>
            <a:ext cx="6306613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hu-HU" sz="1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EFOP-3.4.5-VEKOP-17-2017-00001</a:t>
            </a:r>
            <a:endParaRPr lang="hu-HU" altLang="hu-HU" sz="1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hu-HU" sz="1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Rendszerszintű fejlesztések és hozzáférés bővítését </a:t>
            </a:r>
          </a:p>
          <a:p>
            <a:r>
              <a:rPr lang="hu-HU" sz="1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szolgáló ágazati programok a felsőoktatásban</a:t>
            </a:r>
            <a:endParaRPr lang="hu-HU" sz="12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Szövegdoboz 3"/>
          <p:cNvSpPr txBox="1"/>
          <p:nvPr/>
        </p:nvSpPr>
        <p:spPr>
          <a:xfrm>
            <a:off x="1047397" y="3450993"/>
            <a:ext cx="2060629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Dr. Vanó Renáta</a:t>
            </a:r>
          </a:p>
          <a:p>
            <a:r>
              <a:rPr lang="hu-HU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Oktatási Hivatal</a:t>
            </a:r>
          </a:p>
          <a:p>
            <a:r>
              <a:rPr lang="hu-HU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főosztályvezető</a:t>
            </a:r>
            <a:endParaRPr lang="hu-HU" sz="2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6977053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143000"/>
          </a:xfrm>
        </p:spPr>
        <p:txBody>
          <a:bodyPr>
            <a:normAutofit/>
          </a:bodyPr>
          <a:lstStyle/>
          <a:p>
            <a:r>
              <a:rPr lang="hu-HU" sz="3200" dirty="0">
                <a:solidFill>
                  <a:schemeClr val="bg1"/>
                </a:solidFill>
              </a:rPr>
              <a:t>EREDMÉNYEK, HASZNOSÍTHATÓSÁG</a:t>
            </a:r>
            <a:endParaRPr lang="hu-HU" sz="3200" dirty="0">
              <a:solidFill>
                <a:schemeClr val="bg1"/>
              </a:solidFill>
            </a:endParaRPr>
          </a:p>
        </p:txBody>
      </p:sp>
      <p:sp>
        <p:nvSpPr>
          <p:cNvPr id="6" name="Tartalom helye 5"/>
          <p:cNvSpPr>
            <a:spLocks noGrp="1"/>
          </p:cNvSpPr>
          <p:nvPr>
            <p:ph idx="1"/>
          </p:nvPr>
        </p:nvSpPr>
        <p:spPr>
          <a:xfrm>
            <a:off x="457200" y="1412776"/>
            <a:ext cx="5770984" cy="511256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hu-HU" sz="2000" b="1" i="1" dirty="0" smtClean="0"/>
              <a:t>Eredmények, ágazati </a:t>
            </a:r>
            <a:r>
              <a:rPr lang="hu-HU" sz="2000" b="1" i="1" dirty="0"/>
              <a:t>hatás és a felsőoktatási intézmények érintettsége</a:t>
            </a:r>
          </a:p>
          <a:p>
            <a:pPr marL="0" indent="0">
              <a:buNone/>
            </a:pPr>
            <a:endParaRPr lang="hu-HU" sz="2000" b="1" i="1" dirty="0"/>
          </a:p>
          <a:p>
            <a:r>
              <a:rPr lang="hu-HU" sz="2000" dirty="0" smtClean="0"/>
              <a:t>Hiánypótló könyvek beszerzése folyamatban</a:t>
            </a:r>
            <a:endParaRPr lang="hu-HU" sz="2000" dirty="0"/>
          </a:p>
          <a:p>
            <a:r>
              <a:rPr lang="hu-HU" sz="2000" dirty="0" smtClean="0"/>
              <a:t>Kereshetőség és megjelenítés javítása folyamatban</a:t>
            </a:r>
            <a:endParaRPr lang="hu-HU" sz="2000" dirty="0"/>
          </a:p>
          <a:p>
            <a:r>
              <a:rPr lang="hu-HU" sz="2000" dirty="0" smtClean="0"/>
              <a:t>Új technológiák feltérképezése megtörtént</a:t>
            </a:r>
            <a:endParaRPr lang="hu-HU" sz="2000" dirty="0"/>
          </a:p>
          <a:p>
            <a:r>
              <a:rPr lang="hu-HU" sz="2000" dirty="0" smtClean="0"/>
              <a:t>Technológiai megújítás folyamatban</a:t>
            </a:r>
            <a:endParaRPr lang="hu-HU" sz="2000" dirty="0"/>
          </a:p>
          <a:p>
            <a:r>
              <a:rPr lang="hu-HU" sz="2000" dirty="0" smtClean="0"/>
              <a:t>Szakmai kapcsolattartás folyamatos a felsőoktatási intézményekkel</a:t>
            </a:r>
            <a:endParaRPr lang="hu-HU" sz="2000" dirty="0"/>
          </a:p>
        </p:txBody>
      </p:sp>
      <p:pic>
        <p:nvPicPr>
          <p:cNvPr id="5" name="Kép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6216" y="2780928"/>
            <a:ext cx="2312926" cy="2088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747918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143000"/>
          </a:xfrm>
        </p:spPr>
        <p:txBody>
          <a:bodyPr>
            <a:normAutofit/>
          </a:bodyPr>
          <a:lstStyle/>
          <a:p>
            <a:r>
              <a:rPr lang="hu-HU" sz="3200" dirty="0">
                <a:solidFill>
                  <a:schemeClr val="bg1"/>
                </a:solidFill>
              </a:rPr>
              <a:t>A </a:t>
            </a:r>
            <a:r>
              <a:rPr lang="hu-HU" sz="3200" dirty="0" smtClean="0">
                <a:solidFill>
                  <a:schemeClr val="bg1"/>
                </a:solidFill>
              </a:rPr>
              <a:t>DIPLOMÁS PÁLYAKÖVETÉSI RENDSZER (DPR) MEGÚJÍTÁSA</a:t>
            </a:r>
            <a:endParaRPr lang="hu-HU" sz="3200" dirty="0">
              <a:solidFill>
                <a:schemeClr val="bg1"/>
              </a:solidFill>
            </a:endParaRPr>
          </a:p>
        </p:txBody>
      </p:sp>
      <p:sp>
        <p:nvSpPr>
          <p:cNvPr id="6" name="Tartalom helye 5"/>
          <p:cNvSpPr>
            <a:spLocks noGrp="1"/>
          </p:cNvSpPr>
          <p:nvPr>
            <p:ph idx="1"/>
          </p:nvPr>
        </p:nvSpPr>
        <p:spPr>
          <a:xfrm>
            <a:off x="457200" y="1412776"/>
            <a:ext cx="5770984" cy="5112568"/>
          </a:xfrm>
        </p:spPr>
        <p:txBody>
          <a:bodyPr>
            <a:normAutofit fontScale="62500" lnSpcReduction="20000"/>
          </a:bodyPr>
          <a:lstStyle/>
          <a:p>
            <a:r>
              <a:rPr lang="hu-HU" dirty="0"/>
              <a:t>A DPR kutatási koncepciójának továbbfejlesztése FIR- alapú kutatással a felsőoktatási pályakövetési adatintegrációs eljárás keretein </a:t>
            </a:r>
            <a:r>
              <a:rPr lang="hu-HU" dirty="0" smtClean="0"/>
              <a:t>belül</a:t>
            </a:r>
          </a:p>
          <a:p>
            <a:pPr lvl="1">
              <a:buFont typeface="Calibri" panose="020F0502020204030204" pitchFamily="34" charset="0"/>
              <a:buChar char="̶"/>
            </a:pPr>
            <a:r>
              <a:rPr lang="hu-HU" i="1" dirty="0" smtClean="0"/>
              <a:t>Cél </a:t>
            </a:r>
            <a:r>
              <a:rPr lang="hu-HU" i="1" dirty="0"/>
              <a:t>a felsőoktatási életút és a munkaerőpiaci elhelyezkedés kapcsolatainak, mintázatainak feltárása</a:t>
            </a:r>
          </a:p>
          <a:p>
            <a:pPr lvl="1">
              <a:buFont typeface="Calibri" panose="020F0502020204030204" pitchFamily="34" charset="0"/>
              <a:buChar char="̶"/>
            </a:pPr>
            <a:r>
              <a:rPr lang="hu-HU" i="1" dirty="0" smtClean="0"/>
              <a:t>Az </a:t>
            </a:r>
            <a:r>
              <a:rPr lang="hu-HU" i="1" dirty="0"/>
              <a:t>adatintegrációba bevont változókör kialakítása</a:t>
            </a:r>
          </a:p>
          <a:p>
            <a:pPr lvl="1">
              <a:buFont typeface="Calibri" panose="020F0502020204030204" pitchFamily="34" charset="0"/>
              <a:buChar char="̶"/>
            </a:pPr>
            <a:r>
              <a:rPr lang="hu-HU" i="1" dirty="0" err="1" smtClean="0"/>
              <a:t>Validált</a:t>
            </a:r>
            <a:r>
              <a:rPr lang="hu-HU" i="1" dirty="0" smtClean="0"/>
              <a:t> </a:t>
            </a:r>
            <a:r>
              <a:rPr lang="hu-HU" i="1" dirty="0"/>
              <a:t>fogalomtár, módszertani eljárás és kézikönyv kidolgozása</a:t>
            </a:r>
          </a:p>
          <a:p>
            <a:pPr lvl="1">
              <a:buFont typeface="Calibri" panose="020F0502020204030204" pitchFamily="34" charset="0"/>
              <a:buChar char="̶"/>
            </a:pPr>
            <a:r>
              <a:rPr lang="hu-HU" i="1" dirty="0"/>
              <a:t>Interaktív, online </a:t>
            </a:r>
            <a:r>
              <a:rPr lang="hu-HU" i="1" dirty="0" err="1"/>
              <a:t>lekérdezőfelületen</a:t>
            </a:r>
            <a:r>
              <a:rPr lang="hu-HU" i="1" dirty="0"/>
              <a:t> megjeleníthető adatbázis </a:t>
            </a:r>
            <a:r>
              <a:rPr lang="hu-HU" i="1" dirty="0" smtClean="0"/>
              <a:t>összeállítása</a:t>
            </a:r>
            <a:endParaRPr lang="hu-HU" dirty="0"/>
          </a:p>
          <a:p>
            <a:r>
              <a:rPr lang="hu-HU" dirty="0"/>
              <a:t>A DPR keretében megvalósuló mérési eredmények intézményi szintű felhasználásnak </a:t>
            </a:r>
            <a:r>
              <a:rPr lang="hu-HU" dirty="0" smtClean="0"/>
              <a:t>támogatása</a:t>
            </a:r>
          </a:p>
          <a:p>
            <a:r>
              <a:rPr lang="hu-HU" dirty="0"/>
              <a:t>A DPR keretében megvalósuló mérési eredmények </a:t>
            </a:r>
            <a:r>
              <a:rPr lang="hu-HU" dirty="0" err="1"/>
              <a:t>disszeminálása</a:t>
            </a:r>
            <a:endParaRPr lang="hu-HU" dirty="0"/>
          </a:p>
          <a:p>
            <a:r>
              <a:rPr lang="hu-HU" dirty="0"/>
              <a:t>Kutatói utánpótlás biztosítása a diplomás pályakövetés területén</a:t>
            </a:r>
          </a:p>
          <a:p>
            <a:endParaRPr lang="hu-HU" dirty="0"/>
          </a:p>
          <a:p>
            <a:pPr marL="0" indent="0">
              <a:buNone/>
            </a:pPr>
            <a:endParaRPr lang="hu-HU" dirty="0"/>
          </a:p>
        </p:txBody>
      </p:sp>
      <p:pic>
        <p:nvPicPr>
          <p:cNvPr id="5" name="Tartalom helye 1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0232" y="2564904"/>
            <a:ext cx="1889651" cy="18722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193176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143000"/>
          </a:xfrm>
        </p:spPr>
        <p:txBody>
          <a:bodyPr>
            <a:normAutofit/>
          </a:bodyPr>
          <a:lstStyle/>
          <a:p>
            <a:r>
              <a:rPr lang="hu-HU" sz="3200" dirty="0">
                <a:solidFill>
                  <a:schemeClr val="bg1"/>
                </a:solidFill>
              </a:rPr>
              <a:t>EREDMÉNYEK, HASZNOSÍTHATÓSÁG</a:t>
            </a:r>
            <a:endParaRPr lang="hu-HU" sz="3200" dirty="0">
              <a:solidFill>
                <a:schemeClr val="bg1"/>
              </a:solidFill>
            </a:endParaRPr>
          </a:p>
        </p:txBody>
      </p:sp>
      <p:sp>
        <p:nvSpPr>
          <p:cNvPr id="6" name="Tartalom helye 5"/>
          <p:cNvSpPr>
            <a:spLocks noGrp="1"/>
          </p:cNvSpPr>
          <p:nvPr>
            <p:ph idx="1"/>
          </p:nvPr>
        </p:nvSpPr>
        <p:spPr>
          <a:xfrm>
            <a:off x="457200" y="1412776"/>
            <a:ext cx="5770984" cy="5112568"/>
          </a:xfrm>
        </p:spPr>
        <p:txBody>
          <a:bodyPr>
            <a:normAutofit fontScale="47500" lnSpcReduction="20000"/>
          </a:bodyPr>
          <a:lstStyle/>
          <a:p>
            <a:pPr marL="0" indent="0">
              <a:buNone/>
            </a:pPr>
            <a:r>
              <a:rPr lang="hu-HU" b="1" i="1" smtClean="0"/>
              <a:t>Eredmények</a:t>
            </a:r>
          </a:p>
          <a:p>
            <a:r>
              <a:rPr lang="hu-HU" smtClean="0"/>
              <a:t>A DPR-ben alkalmazott kérdőíves és adatintegrációs tevékenység rendszerének felülvizsgálata folyamatban</a:t>
            </a:r>
          </a:p>
          <a:p>
            <a:r>
              <a:rPr lang="hu-HU" smtClean="0"/>
              <a:t>Adminisztratív adatintegráció folyamatban, alapos megújítás alatt</a:t>
            </a:r>
          </a:p>
          <a:p>
            <a:r>
              <a:rPr lang="hu-HU" smtClean="0"/>
              <a:t>Tematikus vizsgálatok folyamatban</a:t>
            </a:r>
          </a:p>
          <a:p>
            <a:r>
              <a:rPr lang="hu-HU" smtClean="0"/>
              <a:t>Nemzetközi tapasztalatok további feltérképezése</a:t>
            </a:r>
          </a:p>
          <a:p>
            <a:r>
              <a:rPr lang="hu-HU" smtClean="0"/>
              <a:t>Workshopok, intézményi roadshow folyamatosan, tudásmegosztás, hálózatos és partneri együttműködések</a:t>
            </a:r>
          </a:p>
          <a:p>
            <a:r>
              <a:rPr lang="hu-HU" smtClean="0"/>
              <a:t>Kutatói utánpótlás tréningek </a:t>
            </a:r>
          </a:p>
          <a:p>
            <a:endParaRPr lang="hu-HU" smtClean="0"/>
          </a:p>
          <a:p>
            <a:pPr marL="0" indent="0">
              <a:buNone/>
            </a:pPr>
            <a:r>
              <a:rPr lang="hu-HU" b="1" i="1" smtClean="0"/>
              <a:t>Ágazati hatás és a felsőoktatási intézmények érintettsége</a:t>
            </a:r>
          </a:p>
          <a:p>
            <a:r>
              <a:rPr lang="hu-HU" smtClean="0"/>
              <a:t>Gyorsabban és szélesebb körben megkapott DPR eredmények</a:t>
            </a:r>
          </a:p>
          <a:p>
            <a:r>
              <a:rPr lang="hu-HU" smtClean="0"/>
              <a:t>Jó gyakorlatok bemutatása, tudásmegosztás</a:t>
            </a:r>
          </a:p>
          <a:p>
            <a:r>
              <a:rPr lang="hu-HU" smtClean="0"/>
              <a:t>Kutatói utánpótlás biztosítása</a:t>
            </a:r>
          </a:p>
          <a:p>
            <a:r>
              <a:rPr lang="hu-HU" smtClean="0"/>
              <a:t>Szakpolitikai stratégiaalkotás, utánkövetés</a:t>
            </a:r>
          </a:p>
          <a:p>
            <a:r>
              <a:rPr lang="hu-HU" smtClean="0"/>
              <a:t>Döntéshozatal támogatása adatok alapján</a:t>
            </a:r>
          </a:p>
          <a:p>
            <a:r>
              <a:rPr lang="hu-HU" smtClean="0"/>
              <a:t>Felsőoktatás és a felsőoktatás intézmények kibocsátásának mérése, ennek munkaerőpiaci megfelelősége</a:t>
            </a:r>
          </a:p>
          <a:p>
            <a:r>
              <a:rPr lang="hu-HU" smtClean="0"/>
              <a:t>Munkaerőpiaci visszajelzés az intézmény és az oktatók számára</a:t>
            </a:r>
          </a:p>
          <a:p>
            <a:r>
              <a:rPr lang="hu-HU" smtClean="0"/>
              <a:t>Képzési programok finomhangolásának lehetősége a munkaerőpiaci adatok alapján</a:t>
            </a:r>
            <a:endParaRPr lang="hu-HU" smtClean="0"/>
          </a:p>
          <a:p>
            <a:pPr marL="0" indent="0">
              <a:buNone/>
            </a:pPr>
            <a:endParaRPr lang="hu-HU" dirty="0"/>
          </a:p>
        </p:txBody>
      </p:sp>
      <p:pic>
        <p:nvPicPr>
          <p:cNvPr id="5" name="Tartalom helye 1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0232" y="2564904"/>
            <a:ext cx="1889651" cy="18722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826008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143000"/>
          </a:xfrm>
        </p:spPr>
        <p:txBody>
          <a:bodyPr>
            <a:normAutofit/>
          </a:bodyPr>
          <a:lstStyle/>
          <a:p>
            <a:r>
              <a:rPr lang="hu-HU" sz="3200" dirty="0">
                <a:solidFill>
                  <a:schemeClr val="bg1"/>
                </a:solidFill>
              </a:rPr>
              <a:t>A FELSŐOKTATÁSI INFORMÁCIÓS </a:t>
            </a:r>
            <a:r>
              <a:rPr lang="hu-HU" sz="3200" dirty="0" smtClean="0">
                <a:solidFill>
                  <a:schemeClr val="bg1"/>
                </a:solidFill>
              </a:rPr>
              <a:t>RENDSZER (FIR) </a:t>
            </a:r>
            <a:r>
              <a:rPr lang="hu-HU" sz="3200" dirty="0">
                <a:solidFill>
                  <a:schemeClr val="bg1"/>
                </a:solidFill>
              </a:rPr>
              <a:t>FEJLESZTÉSEI </a:t>
            </a:r>
          </a:p>
        </p:txBody>
      </p:sp>
      <p:sp>
        <p:nvSpPr>
          <p:cNvPr id="6" name="Tartalom helye 5"/>
          <p:cNvSpPr>
            <a:spLocks noGrp="1"/>
          </p:cNvSpPr>
          <p:nvPr>
            <p:ph idx="1"/>
          </p:nvPr>
        </p:nvSpPr>
        <p:spPr>
          <a:xfrm>
            <a:off x="457200" y="1412776"/>
            <a:ext cx="5770984" cy="5112568"/>
          </a:xfrm>
        </p:spPr>
        <p:txBody>
          <a:bodyPr>
            <a:normAutofit fontScale="62500" lnSpcReduction="20000"/>
          </a:bodyPr>
          <a:lstStyle/>
          <a:p>
            <a:pPr marL="180975" indent="-180975"/>
            <a:r>
              <a:rPr lang="hu-HU" sz="2400" b="1" dirty="0">
                <a:latin typeface="Arial" panose="020B0604020202020204" pitchFamily="34" charset="0"/>
                <a:cs typeface="Arial" panose="020B0604020202020204" pitchFamily="34" charset="0"/>
              </a:rPr>
              <a:t>Kompetenciamérési és </a:t>
            </a:r>
            <a:r>
              <a:rPr lang="hu-HU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DPR-adatok beépítése a FIR-be</a:t>
            </a:r>
          </a:p>
          <a:p>
            <a:pPr lvl="1"/>
            <a:r>
              <a:rPr lang="hu-HU" i="1" dirty="0">
                <a:latin typeface="Arial" panose="020B0604020202020204" pitchFamily="34" charset="0"/>
                <a:cs typeface="Arial" panose="020B0604020202020204" pitchFamily="34" charset="0"/>
              </a:rPr>
              <a:t>A projekt keretében vállalt kompetenciamérési és DPR-fejlesztések eredményeként létrejövő adatok tárolása és kezelése</a:t>
            </a:r>
            <a:endParaRPr lang="hu-HU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hu-HU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80975" indent="-180975"/>
            <a:r>
              <a:rPr lang="hu-HU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jogutódlás kezelése a FIR-</a:t>
            </a:r>
            <a:r>
              <a:rPr lang="hu-HU" sz="240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ben</a:t>
            </a:r>
            <a:endParaRPr lang="hu-HU" sz="2400" b="1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r>
              <a:rPr lang="hu-HU" i="1" dirty="0">
                <a:latin typeface="Arial" panose="020B0604020202020204" pitchFamily="34" charset="0"/>
                <a:cs typeface="Arial" panose="020B0604020202020204" pitchFamily="34" charset="0"/>
              </a:rPr>
              <a:t>Az intézményi jogutódlások </a:t>
            </a:r>
            <a:r>
              <a:rPr lang="hu-HU" i="1" dirty="0" err="1">
                <a:latin typeface="Arial" panose="020B0604020202020204" pitchFamily="34" charset="0"/>
                <a:cs typeface="Arial" panose="020B0604020202020204" pitchFamily="34" charset="0"/>
              </a:rPr>
              <a:t>leképezésének</a:t>
            </a:r>
            <a:r>
              <a:rPr lang="hu-HU" i="1" dirty="0">
                <a:latin typeface="Arial" panose="020B0604020202020204" pitchFamily="34" charset="0"/>
                <a:cs typeface="Arial" panose="020B0604020202020204" pitchFamily="34" charset="0"/>
              </a:rPr>
              <a:t> kifejlesztése</a:t>
            </a:r>
          </a:p>
          <a:p>
            <a:pPr lvl="1"/>
            <a:endParaRPr lang="hu-HU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80975" indent="-180975"/>
            <a:r>
              <a:rPr lang="hu-HU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Sikerességi-lemorzsolódási vizsgálatok</a:t>
            </a:r>
          </a:p>
          <a:p>
            <a:pPr lvl="1"/>
            <a:r>
              <a:rPr lang="hu-HU" i="1" dirty="0">
                <a:latin typeface="Arial" panose="020B0604020202020204" pitchFamily="34" charset="0"/>
                <a:cs typeface="Arial" panose="020B0604020202020204" pitchFamily="34" charset="0"/>
              </a:rPr>
              <a:t>A lemorzsolódás okainak vizsgálata, nyomon követése, elemzése és publikálása</a:t>
            </a:r>
          </a:p>
          <a:p>
            <a:endParaRPr lang="hu-HU" sz="1400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80975" indent="-180975"/>
            <a:r>
              <a:rPr lang="hu-HU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Tanulmányi előrehaladás és nyelvi követelmény teljesítési vizsgálatok</a:t>
            </a:r>
          </a:p>
          <a:p>
            <a:pPr marL="733425" lvl="2"/>
            <a:r>
              <a:rPr lang="hu-HU" sz="2900" i="1" dirty="0">
                <a:latin typeface="Arial" panose="020B0604020202020204" pitchFamily="34" charset="0"/>
                <a:cs typeface="Arial" panose="020B0604020202020204" pitchFamily="34" charset="0"/>
              </a:rPr>
              <a:t>Rendelkezésre álló adatvagyonra építhető további elemzéseket támogató fejlesztések FIR rendszer adatainak bővítése elemzésekkel vizsgálatokkal </a:t>
            </a:r>
          </a:p>
        </p:txBody>
      </p:sp>
      <p:pic>
        <p:nvPicPr>
          <p:cNvPr id="7" name="Kép 6"/>
          <p:cNvPicPr>
            <a:picLocks noChangeAspect="1"/>
          </p:cNvPicPr>
          <p:nvPr/>
        </p:nvPicPr>
        <p:blipFill rotWithShape="1">
          <a:blip r:embed="rId2"/>
          <a:srcRect b="31255"/>
          <a:stretch/>
        </p:blipFill>
        <p:spPr>
          <a:xfrm>
            <a:off x="6588224" y="2564904"/>
            <a:ext cx="1944136" cy="18362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467690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143000"/>
          </a:xfrm>
        </p:spPr>
        <p:txBody>
          <a:bodyPr>
            <a:normAutofit/>
          </a:bodyPr>
          <a:lstStyle/>
          <a:p>
            <a:r>
              <a:rPr lang="hu-HU" sz="3200" dirty="0">
                <a:solidFill>
                  <a:schemeClr val="bg1"/>
                </a:solidFill>
              </a:rPr>
              <a:t>EREDMÉNYEK, HASZNOSÍTHATÓSÁG</a:t>
            </a:r>
            <a:endParaRPr lang="hu-HU" sz="3200" dirty="0">
              <a:solidFill>
                <a:schemeClr val="bg1"/>
              </a:solidFill>
            </a:endParaRPr>
          </a:p>
        </p:txBody>
      </p:sp>
      <p:sp>
        <p:nvSpPr>
          <p:cNvPr id="6" name="Tartalom helye 5"/>
          <p:cNvSpPr>
            <a:spLocks noGrp="1"/>
          </p:cNvSpPr>
          <p:nvPr>
            <p:ph idx="1"/>
          </p:nvPr>
        </p:nvSpPr>
        <p:spPr>
          <a:xfrm>
            <a:off x="457200" y="1412776"/>
            <a:ext cx="5770984" cy="511256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hu-HU" sz="1700" b="1" i="1" dirty="0"/>
              <a:t>Eredmények</a:t>
            </a:r>
          </a:p>
          <a:p>
            <a:r>
              <a:rPr lang="hu-HU" sz="1700" dirty="0" smtClean="0"/>
              <a:t>Jogutódlás kezelése folyamatban</a:t>
            </a:r>
            <a:endParaRPr lang="hu-HU" sz="1700" dirty="0"/>
          </a:p>
          <a:p>
            <a:r>
              <a:rPr lang="hu-HU" sz="1700" dirty="0" smtClean="0"/>
              <a:t>Sikeresség / lemorzsolódási vizsgálatok folyamatban</a:t>
            </a:r>
            <a:endParaRPr lang="hu-HU" sz="1700" dirty="0"/>
          </a:p>
          <a:p>
            <a:r>
              <a:rPr lang="hu-HU" sz="1700" dirty="0" smtClean="0"/>
              <a:t>Tanulmányi előrehaladás / életút vizsgálatok folyamatban</a:t>
            </a:r>
            <a:endParaRPr lang="hu-HU" sz="1700" dirty="0"/>
          </a:p>
          <a:p>
            <a:r>
              <a:rPr lang="hu-HU" sz="1700" dirty="0" smtClean="0"/>
              <a:t>Nyelvi követelmények teljesítése vizsgálatok folyamatban</a:t>
            </a:r>
            <a:endParaRPr lang="hu-HU" sz="1700" dirty="0"/>
          </a:p>
          <a:p>
            <a:endParaRPr lang="hu-HU" sz="1700" dirty="0"/>
          </a:p>
          <a:p>
            <a:pPr marL="0" indent="0">
              <a:buNone/>
            </a:pPr>
            <a:r>
              <a:rPr lang="hu-HU" sz="1700" b="1" i="1" dirty="0"/>
              <a:t>Ágazati hatás és a felsőoktatási intézmények érintettsége</a:t>
            </a:r>
          </a:p>
          <a:p>
            <a:r>
              <a:rPr lang="hu-HU" sz="1700" dirty="0" smtClean="0"/>
              <a:t>Jogutódlás kezelésével a közhiteles nyilvántartásban az átalakulással érintettek adatainak megfelelő adattartalma</a:t>
            </a:r>
          </a:p>
          <a:p>
            <a:r>
              <a:rPr lang="hu-HU" sz="1700" dirty="0" smtClean="0"/>
              <a:t>A vizsgálatok célja, </a:t>
            </a:r>
            <a:r>
              <a:rPr lang="hu-HU" sz="1700" dirty="0"/>
              <a:t>hogy támogassa a lemorzsolódás csökkentését / bennmaradás elősegítését </a:t>
            </a:r>
            <a:r>
              <a:rPr lang="hu-HU" sz="1700" dirty="0" smtClean="0"/>
              <a:t>a vizsgálatokkal, azok eredményeivel</a:t>
            </a:r>
            <a:endParaRPr lang="hu-HU" sz="1700" dirty="0"/>
          </a:p>
          <a:p>
            <a:r>
              <a:rPr lang="hu-HU" sz="1700" dirty="0" smtClean="0"/>
              <a:t>Országos adatok vizsgálata – a </a:t>
            </a:r>
            <a:r>
              <a:rPr lang="hu-HU" sz="1700" dirty="0"/>
              <a:t>F</a:t>
            </a:r>
            <a:r>
              <a:rPr lang="hu-HU" sz="1700" dirty="0" smtClean="0"/>
              <a:t>OI-k szélesebb képet kapnak, intézményi adatok kontextusba helyezésének lehetősége</a:t>
            </a:r>
            <a:endParaRPr lang="hu-HU" sz="1700" dirty="0"/>
          </a:p>
        </p:txBody>
      </p:sp>
      <p:pic>
        <p:nvPicPr>
          <p:cNvPr id="7" name="Kép 6"/>
          <p:cNvPicPr>
            <a:picLocks noChangeAspect="1"/>
          </p:cNvPicPr>
          <p:nvPr/>
        </p:nvPicPr>
        <p:blipFill rotWithShape="1">
          <a:blip r:embed="rId2"/>
          <a:srcRect b="31255"/>
          <a:stretch/>
        </p:blipFill>
        <p:spPr>
          <a:xfrm>
            <a:off x="6588224" y="2564904"/>
            <a:ext cx="1944136" cy="18362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219293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68000" y="108000"/>
            <a:ext cx="8229600" cy="924901"/>
          </a:xfrm>
        </p:spPr>
        <p:txBody>
          <a:bodyPr>
            <a:normAutofit/>
          </a:bodyPr>
          <a:lstStyle/>
          <a:p>
            <a:r>
              <a:rPr lang="hu-HU" sz="3200" dirty="0" smtClean="0">
                <a:solidFill>
                  <a:schemeClr val="bg1"/>
                </a:solidFill>
              </a:rPr>
              <a:t>Kihívás és lehetőség</a:t>
            </a:r>
            <a:endParaRPr lang="hu-HU" sz="3200" dirty="0">
              <a:solidFill>
                <a:schemeClr val="bg1"/>
              </a:solidFill>
            </a:endParaRPr>
          </a:p>
        </p:txBody>
      </p:sp>
      <p:sp>
        <p:nvSpPr>
          <p:cNvPr id="3" name="Jobbra nyíl 2"/>
          <p:cNvSpPr/>
          <p:nvPr/>
        </p:nvSpPr>
        <p:spPr>
          <a:xfrm>
            <a:off x="3117430" y="1576028"/>
            <a:ext cx="2678706" cy="156475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 smtClean="0"/>
              <a:t>Hallgatói  életút</a:t>
            </a:r>
            <a:endParaRPr lang="hu-HU" dirty="0"/>
          </a:p>
        </p:txBody>
      </p:sp>
      <p:sp>
        <p:nvSpPr>
          <p:cNvPr id="5" name="Jobbra nyíl 4"/>
          <p:cNvSpPr/>
          <p:nvPr/>
        </p:nvSpPr>
        <p:spPr>
          <a:xfrm>
            <a:off x="5940152" y="1556792"/>
            <a:ext cx="2880320" cy="1564752"/>
          </a:xfrm>
          <a:prstGeom prst="rightArrow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 smtClean="0"/>
              <a:t>Életút a munkaerőpiacon, egyéni sikeresség</a:t>
            </a:r>
            <a:endParaRPr lang="hu-HU" dirty="0"/>
          </a:p>
        </p:txBody>
      </p:sp>
      <p:sp>
        <p:nvSpPr>
          <p:cNvPr id="6" name="Szövegdoboz 5"/>
          <p:cNvSpPr txBox="1"/>
          <p:nvPr/>
        </p:nvSpPr>
        <p:spPr>
          <a:xfrm>
            <a:off x="3259952" y="1416641"/>
            <a:ext cx="1888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b="1" dirty="0" smtClean="0">
                <a:solidFill>
                  <a:schemeClr val="accent1"/>
                </a:solidFill>
              </a:rPr>
              <a:t>FELSŐOKTATÁS</a:t>
            </a:r>
            <a:endParaRPr lang="hu-HU" b="1" dirty="0">
              <a:solidFill>
                <a:schemeClr val="accent1"/>
              </a:solidFill>
            </a:endParaRPr>
          </a:p>
        </p:txBody>
      </p:sp>
      <p:sp>
        <p:nvSpPr>
          <p:cNvPr id="7" name="Szövegdoboz 6"/>
          <p:cNvSpPr txBox="1"/>
          <p:nvPr/>
        </p:nvSpPr>
        <p:spPr>
          <a:xfrm>
            <a:off x="5940152" y="1339860"/>
            <a:ext cx="1872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b="1" dirty="0" smtClean="0">
                <a:solidFill>
                  <a:srgbClr val="00B050"/>
                </a:solidFill>
              </a:rPr>
              <a:t>MUNKAERŐPIAC</a:t>
            </a:r>
            <a:endParaRPr lang="hu-HU" b="1" dirty="0">
              <a:solidFill>
                <a:srgbClr val="00B050"/>
              </a:solidFill>
            </a:endParaRPr>
          </a:p>
        </p:txBody>
      </p:sp>
      <p:cxnSp>
        <p:nvCxnSpPr>
          <p:cNvPr id="9" name="Egyenes összekötő nyíllal 8"/>
          <p:cNvCxnSpPr/>
          <p:nvPr/>
        </p:nvCxnSpPr>
        <p:spPr>
          <a:xfrm flipV="1">
            <a:off x="1259632" y="2914143"/>
            <a:ext cx="0" cy="453274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Egyenes összekötő nyíllal 9"/>
          <p:cNvCxnSpPr/>
          <p:nvPr/>
        </p:nvCxnSpPr>
        <p:spPr>
          <a:xfrm flipV="1">
            <a:off x="3851920" y="2894907"/>
            <a:ext cx="0" cy="453274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Kép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1919" y="3447739"/>
            <a:ext cx="1288674" cy="1323039"/>
          </a:xfrm>
          <a:prstGeom prst="rect">
            <a:avLst/>
          </a:prstGeom>
        </p:spPr>
      </p:pic>
      <p:pic>
        <p:nvPicPr>
          <p:cNvPr id="16" name="Kép 15"/>
          <p:cNvPicPr/>
          <p:nvPr/>
        </p:nvPicPr>
        <p:blipFill>
          <a:blip r:embed="rId4"/>
          <a:stretch>
            <a:fillRect/>
          </a:stretch>
        </p:blipFill>
        <p:spPr>
          <a:xfrm>
            <a:off x="7167439" y="3447739"/>
            <a:ext cx="1530161" cy="2219805"/>
          </a:xfrm>
          <a:prstGeom prst="rect">
            <a:avLst/>
          </a:prstGeom>
        </p:spPr>
      </p:pic>
      <p:sp>
        <p:nvSpPr>
          <p:cNvPr id="18" name="Jobbra nyíl 17"/>
          <p:cNvSpPr/>
          <p:nvPr/>
        </p:nvSpPr>
        <p:spPr>
          <a:xfrm>
            <a:off x="267077" y="1583811"/>
            <a:ext cx="2808312" cy="1564752"/>
          </a:xfrm>
          <a:prstGeom prst="rightArrow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 smtClean="0"/>
              <a:t>Tanulói  életút</a:t>
            </a:r>
            <a:endParaRPr lang="hu-HU" dirty="0"/>
          </a:p>
        </p:txBody>
      </p:sp>
      <p:cxnSp>
        <p:nvCxnSpPr>
          <p:cNvPr id="20" name="Egyenes összekötő nyíllal 19"/>
          <p:cNvCxnSpPr/>
          <p:nvPr/>
        </p:nvCxnSpPr>
        <p:spPr>
          <a:xfrm flipV="1">
            <a:off x="4456783" y="2899764"/>
            <a:ext cx="0" cy="453274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Egyenes összekötő nyíllal 20"/>
          <p:cNvCxnSpPr/>
          <p:nvPr/>
        </p:nvCxnSpPr>
        <p:spPr>
          <a:xfrm flipV="1">
            <a:off x="7064556" y="2885202"/>
            <a:ext cx="0" cy="453274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2" name="Kép 2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827999" y="3581925"/>
            <a:ext cx="1051508" cy="1054666"/>
          </a:xfrm>
          <a:prstGeom prst="rect">
            <a:avLst/>
          </a:prstGeom>
        </p:spPr>
      </p:pic>
      <p:pic>
        <p:nvPicPr>
          <p:cNvPr id="23" name="Kép 2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7792" y="3447739"/>
            <a:ext cx="1459409" cy="1317632"/>
          </a:xfrm>
          <a:prstGeom prst="rect">
            <a:avLst/>
          </a:prstGeom>
        </p:spPr>
      </p:pic>
      <p:pic>
        <p:nvPicPr>
          <p:cNvPr id="24" name="Kép 2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7523" y="4950168"/>
            <a:ext cx="1345884" cy="1215136"/>
          </a:xfrm>
          <a:prstGeom prst="rect">
            <a:avLst/>
          </a:prstGeom>
        </p:spPr>
      </p:pic>
      <p:pic>
        <p:nvPicPr>
          <p:cNvPr id="25" name="Kép 2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37176" y="3587272"/>
            <a:ext cx="1447632" cy="1306999"/>
          </a:xfrm>
          <a:prstGeom prst="rect">
            <a:avLst/>
          </a:prstGeom>
        </p:spPr>
      </p:pic>
      <p:pic>
        <p:nvPicPr>
          <p:cNvPr id="26" name="Kép 25"/>
          <p:cNvPicPr>
            <a:picLocks noChangeAspect="1"/>
          </p:cNvPicPr>
          <p:nvPr/>
        </p:nvPicPr>
        <p:blipFill rotWithShape="1">
          <a:blip r:embed="rId7"/>
          <a:srcRect b="31255"/>
          <a:stretch/>
        </p:blipFill>
        <p:spPr>
          <a:xfrm>
            <a:off x="2542792" y="4770778"/>
            <a:ext cx="1476496" cy="1394526"/>
          </a:xfrm>
          <a:prstGeom prst="rect">
            <a:avLst/>
          </a:prstGeom>
        </p:spPr>
      </p:pic>
      <p:pic>
        <p:nvPicPr>
          <p:cNvPr id="27" name="Kép 26"/>
          <p:cNvPicPr>
            <a:picLocks noChangeAspect="1"/>
          </p:cNvPicPr>
          <p:nvPr/>
        </p:nvPicPr>
        <p:blipFill rotWithShape="1">
          <a:blip r:embed="rId7"/>
          <a:srcRect b="31255"/>
          <a:stretch/>
        </p:blipFill>
        <p:spPr>
          <a:xfrm>
            <a:off x="5709990" y="4895452"/>
            <a:ext cx="1476496" cy="1394526"/>
          </a:xfrm>
          <a:prstGeom prst="rect">
            <a:avLst/>
          </a:prstGeom>
        </p:spPr>
      </p:pic>
      <p:cxnSp>
        <p:nvCxnSpPr>
          <p:cNvPr id="28" name="Egyenes összekötő nyíllal 27"/>
          <p:cNvCxnSpPr/>
          <p:nvPr/>
        </p:nvCxnSpPr>
        <p:spPr>
          <a:xfrm flipV="1">
            <a:off x="3491880" y="2894907"/>
            <a:ext cx="0" cy="453274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Egyenes összekötő nyíllal 28"/>
          <p:cNvCxnSpPr/>
          <p:nvPr/>
        </p:nvCxnSpPr>
        <p:spPr>
          <a:xfrm flipV="1">
            <a:off x="7596336" y="2885202"/>
            <a:ext cx="0" cy="453274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Egyenes összekötő nyíllal 29"/>
          <p:cNvCxnSpPr/>
          <p:nvPr/>
        </p:nvCxnSpPr>
        <p:spPr>
          <a:xfrm flipV="1">
            <a:off x="6516216" y="2885202"/>
            <a:ext cx="0" cy="453274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Egyenes összekötő nyíllal 30"/>
          <p:cNvCxnSpPr/>
          <p:nvPr/>
        </p:nvCxnSpPr>
        <p:spPr>
          <a:xfrm flipV="1">
            <a:off x="4211960" y="2914143"/>
            <a:ext cx="0" cy="453274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86543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043608" y="1412776"/>
            <a:ext cx="4419600" cy="2016224"/>
          </a:xfrm>
        </p:spPr>
        <p:txBody>
          <a:bodyPr/>
          <a:lstStyle/>
          <a:p>
            <a:r>
              <a:rPr lang="hu-HU" dirty="0"/>
              <a:t>KÖSZÖNÖM </a:t>
            </a:r>
            <a:br>
              <a:rPr lang="hu-HU" dirty="0"/>
            </a:br>
            <a:r>
              <a:rPr lang="hu-HU" dirty="0"/>
              <a:t>A FIGYELMET!</a:t>
            </a: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1043608" y="5652890"/>
            <a:ext cx="6306613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hu-HU" sz="1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EFOP-3.4.5-VEKOP-17-2017-00001</a:t>
            </a:r>
            <a:endParaRPr lang="hu-HU" altLang="hu-HU" sz="1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hu-HU" sz="1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Rendszerszintű fejlesztések és hozzáférés bővítését </a:t>
            </a:r>
          </a:p>
          <a:p>
            <a:r>
              <a:rPr lang="hu-HU" sz="12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szolgáló ágazati programok a felsőoktatásban</a:t>
            </a:r>
            <a:endParaRPr lang="hu-HU" sz="1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Cím 1"/>
          <p:cNvSpPr txBox="1">
            <a:spLocks/>
          </p:cNvSpPr>
          <p:nvPr/>
        </p:nvSpPr>
        <p:spPr>
          <a:xfrm>
            <a:off x="1041344" y="3600661"/>
            <a:ext cx="4419600" cy="940283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400" b="1" kern="1200" cap="all" baseline="0">
                <a:solidFill>
                  <a:schemeClr val="bg1"/>
                </a:solidFill>
                <a:latin typeface="Arial"/>
                <a:ea typeface="+mj-ea"/>
                <a:cs typeface="Arial"/>
              </a:defRPr>
            </a:lvl1pPr>
          </a:lstStyle>
          <a:p>
            <a:r>
              <a:rPr lang="hu-HU" sz="2400" cap="none" dirty="0" smtClean="0"/>
              <a:t>Dr. Vanó Renáta</a:t>
            </a:r>
          </a:p>
          <a:p>
            <a:r>
              <a:rPr lang="hu-HU" sz="2400" cap="none" dirty="0" smtClean="0"/>
              <a:t>Vano.renata@oh.gov.hu</a:t>
            </a:r>
            <a:endParaRPr lang="hu-HU" sz="2400" dirty="0"/>
          </a:p>
        </p:txBody>
      </p:sp>
    </p:spTree>
    <p:extLst>
      <p:ext uri="{BB962C8B-B14F-4D97-AF65-F5344CB8AC3E}">
        <p14:creationId xmlns:p14="http://schemas.microsoft.com/office/powerpoint/2010/main" val="3765528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74004" y="116632"/>
            <a:ext cx="8229600" cy="1143000"/>
          </a:xfrm>
        </p:spPr>
        <p:txBody>
          <a:bodyPr>
            <a:normAutofit/>
          </a:bodyPr>
          <a:lstStyle/>
          <a:p>
            <a:r>
              <a:rPr lang="hu-HU" sz="3200" dirty="0">
                <a:solidFill>
                  <a:schemeClr val="bg1"/>
                </a:solidFill>
              </a:rPr>
              <a:t>A KIEMELT PROJEKT ALAPADATAI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490065" y="1412776"/>
            <a:ext cx="8229600" cy="3960440"/>
          </a:xfrm>
        </p:spPr>
        <p:txBody>
          <a:bodyPr>
            <a:normAutofit/>
          </a:bodyPr>
          <a:lstStyle/>
          <a:p>
            <a:endParaRPr lang="hu-HU" sz="2800" dirty="0" smtClean="0"/>
          </a:p>
          <a:p>
            <a:endParaRPr lang="hu-HU" sz="2800" dirty="0"/>
          </a:p>
          <a:p>
            <a:r>
              <a:rPr lang="hu-HU" sz="2800" dirty="0" smtClean="0"/>
              <a:t>Megvalósítója</a:t>
            </a:r>
            <a:r>
              <a:rPr lang="hu-HU" sz="2800" dirty="0"/>
              <a:t>: </a:t>
            </a:r>
            <a:r>
              <a:rPr lang="hu-HU" sz="2800" b="1" dirty="0"/>
              <a:t>Oktatási Hivatal</a:t>
            </a:r>
          </a:p>
          <a:p>
            <a:r>
              <a:rPr lang="hu-HU" sz="2800" dirty="0"/>
              <a:t>A megvalósítás ideje: </a:t>
            </a:r>
            <a:r>
              <a:rPr lang="hu-HU" sz="2800" b="1" dirty="0"/>
              <a:t>2017. 06. 01. – </a:t>
            </a:r>
            <a:r>
              <a:rPr lang="hu-HU" sz="2800" b="1" dirty="0" smtClean="0"/>
              <a:t>2020. 01. 31.</a:t>
            </a:r>
            <a:endParaRPr lang="hu-HU" sz="2800" b="1" dirty="0"/>
          </a:p>
          <a:p>
            <a:r>
              <a:rPr lang="hu-HU" sz="2800" dirty="0"/>
              <a:t>A megvalósítás költsége: </a:t>
            </a:r>
            <a:r>
              <a:rPr lang="hu-HU" sz="2800" b="1" dirty="0"/>
              <a:t>1 931 327 680 Ft</a:t>
            </a:r>
          </a:p>
          <a:p>
            <a:r>
              <a:rPr lang="hu-HU" sz="2800" dirty="0"/>
              <a:t>A támogatás mértéke: </a:t>
            </a:r>
            <a:r>
              <a:rPr lang="hu-HU" sz="2800" b="1" dirty="0"/>
              <a:t>100%</a:t>
            </a:r>
          </a:p>
          <a:p>
            <a:endParaRPr lang="hu-HU" sz="800" b="1" dirty="0"/>
          </a:p>
          <a:p>
            <a:r>
              <a:rPr lang="hu-HU" sz="2400" b="1" i="1" dirty="0"/>
              <a:t>INDIKÁTOR </a:t>
            </a:r>
            <a:r>
              <a:rPr lang="hu-HU" b="1" i="1" dirty="0"/>
              <a:t>3</a:t>
            </a:r>
            <a:r>
              <a:rPr lang="hu-HU" sz="2400" b="1" i="1" dirty="0"/>
              <a:t> </a:t>
            </a:r>
            <a:r>
              <a:rPr lang="hu-HU" sz="2400" b="1" dirty="0"/>
              <a:t>–</a:t>
            </a:r>
            <a:r>
              <a:rPr lang="hu-HU" sz="2400" b="1" i="1" dirty="0"/>
              <a:t> MÉRFÖLDKŐ </a:t>
            </a:r>
            <a:r>
              <a:rPr lang="hu-HU" b="1" i="1" dirty="0"/>
              <a:t>3</a:t>
            </a:r>
            <a:r>
              <a:rPr lang="hu-HU" sz="2400" b="1" i="1" dirty="0"/>
              <a:t> </a:t>
            </a:r>
            <a:r>
              <a:rPr lang="hu-HU" sz="2400" b="1" dirty="0"/>
              <a:t>–</a:t>
            </a:r>
            <a:r>
              <a:rPr lang="hu-HU" sz="2400" b="1" i="1" dirty="0"/>
              <a:t> SZAKMAI MUTATÓ </a:t>
            </a:r>
            <a:r>
              <a:rPr lang="hu-HU" b="1" i="1" dirty="0"/>
              <a:t>8</a:t>
            </a:r>
          </a:p>
          <a:p>
            <a:endParaRPr lang="hu-HU" sz="2800" b="1" dirty="0"/>
          </a:p>
          <a:p>
            <a:pPr>
              <a:buFontTx/>
              <a:buChar char="-"/>
            </a:pPr>
            <a:endParaRPr lang="hu-HU" sz="1600" i="1" dirty="0">
              <a:solidFill>
                <a:srgbClr val="244AAD"/>
              </a:solidFill>
            </a:endParaRPr>
          </a:p>
          <a:p>
            <a:pPr>
              <a:buFontTx/>
              <a:buChar char="-"/>
            </a:pPr>
            <a:endParaRPr lang="hu-HU" sz="1600" i="1" dirty="0">
              <a:solidFill>
                <a:srgbClr val="244AAD"/>
              </a:solidFill>
            </a:endParaRPr>
          </a:p>
          <a:p>
            <a:pPr>
              <a:buFontTx/>
              <a:buChar char="-"/>
            </a:pPr>
            <a:endParaRPr lang="hu-HU" sz="1800" i="1" dirty="0">
              <a:solidFill>
                <a:srgbClr val="244AA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716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u-HU" sz="3200" dirty="0">
                <a:solidFill>
                  <a:schemeClr val="bg1"/>
                </a:solidFill>
              </a:rPr>
              <a:t>A PROJEKT </a:t>
            </a:r>
            <a:r>
              <a:rPr lang="hu-HU" sz="3200" dirty="0" smtClean="0">
                <a:solidFill>
                  <a:schemeClr val="bg1"/>
                </a:solidFill>
              </a:rPr>
              <a:t>ÁTFOGÓ ÉS SPECIFIKUS CÉLJA</a:t>
            </a:r>
            <a:endParaRPr lang="hu-HU" sz="3200" dirty="0">
              <a:solidFill>
                <a:schemeClr val="bg1"/>
              </a:solidFill>
            </a:endParaRP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endParaRPr lang="hu-HU" dirty="0" smtClean="0"/>
          </a:p>
          <a:p>
            <a:pPr marL="0" indent="0">
              <a:buNone/>
            </a:pPr>
            <a:endParaRPr lang="hu-HU" dirty="0" smtClean="0"/>
          </a:p>
          <a:p>
            <a:pPr marL="0" indent="0">
              <a:buNone/>
            </a:pPr>
            <a:endParaRPr lang="hu-HU" dirty="0" smtClean="0"/>
          </a:p>
          <a:p>
            <a:pPr marL="0" indent="0">
              <a:buNone/>
            </a:pPr>
            <a:r>
              <a:rPr lang="hu-HU" dirty="0"/>
              <a:t>A projekt </a:t>
            </a:r>
            <a:r>
              <a:rPr lang="hu-HU" b="1" dirty="0"/>
              <a:t>átfogó célja </a:t>
            </a:r>
            <a:r>
              <a:rPr lang="hu-HU" dirty="0"/>
              <a:t>az ágazati szintű, a felsőoktatásba való bekerülést, illetve bent maradást támogató (lemorzsolódás megakadályozó)  rendszerek és fejlesztések megvalósítása, illetve azok mérését lehetővé tevő fejlesztések megvalósítása.</a:t>
            </a:r>
          </a:p>
          <a:p>
            <a:pPr marL="0" indent="0" algn="just">
              <a:buNone/>
            </a:pPr>
            <a:endParaRPr lang="hu-HU" dirty="0"/>
          </a:p>
          <a:p>
            <a:pPr marL="0" indent="0" algn="just">
              <a:buNone/>
            </a:pPr>
            <a:r>
              <a:rPr lang="hu-HU" b="1" dirty="0"/>
              <a:t>Specifikus </a:t>
            </a:r>
            <a:r>
              <a:rPr lang="hu-HU" b="1" dirty="0" smtClean="0"/>
              <a:t>cél </a:t>
            </a:r>
            <a:r>
              <a:rPr lang="hu-HU" dirty="0"/>
              <a:t>a felsőoktatási </a:t>
            </a:r>
            <a:r>
              <a:rPr lang="hu-HU" b="1" dirty="0"/>
              <a:t>hallgatói sikeresség </a:t>
            </a:r>
            <a:r>
              <a:rPr lang="hu-HU" dirty="0"/>
              <a:t>intézményi előmozdításának központi, rendszerszintű támogatása.</a:t>
            </a:r>
          </a:p>
          <a:p>
            <a:pPr marL="0" indent="0">
              <a:buNone/>
            </a:pPr>
            <a:endParaRPr lang="hu-HU" dirty="0"/>
          </a:p>
          <a:p>
            <a:endParaRPr lang="hu-HU" dirty="0"/>
          </a:p>
        </p:txBody>
      </p:sp>
      <p:pic>
        <p:nvPicPr>
          <p:cNvPr id="4" name="Kép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7624" y="1611551"/>
            <a:ext cx="6480083" cy="10807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95696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u-HU" sz="3200" dirty="0">
                <a:solidFill>
                  <a:schemeClr val="bg1"/>
                </a:solidFill>
              </a:rPr>
              <a:t>A </a:t>
            </a:r>
            <a:r>
              <a:rPr lang="hu-HU" sz="3200" dirty="0" smtClean="0">
                <a:solidFill>
                  <a:schemeClr val="bg1"/>
                </a:solidFill>
              </a:rPr>
              <a:t>PROJEKT PILLÉREI</a:t>
            </a:r>
            <a:endParaRPr lang="hu-HU" sz="3200" dirty="0">
              <a:solidFill>
                <a:schemeClr val="bg1"/>
              </a:solidFill>
            </a:endParaRP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hu-HU" dirty="0" smtClean="0"/>
          </a:p>
          <a:p>
            <a:endParaRPr lang="hu-HU" dirty="0"/>
          </a:p>
          <a:p>
            <a:r>
              <a:rPr lang="hu-HU" dirty="0" smtClean="0"/>
              <a:t>Felsőoktatási kompetenciamérés pillér</a:t>
            </a:r>
          </a:p>
          <a:p>
            <a:r>
              <a:rPr lang="hu-HU" dirty="0" smtClean="0"/>
              <a:t>Szociális dimenzió pillér</a:t>
            </a:r>
          </a:p>
          <a:p>
            <a:r>
              <a:rPr lang="hu-HU" dirty="0" smtClean="0"/>
              <a:t>Digitális Tankönyvtár pillér</a:t>
            </a:r>
          </a:p>
          <a:p>
            <a:r>
              <a:rPr lang="hu-HU" dirty="0" smtClean="0"/>
              <a:t>Diplomás Pályakövetési Rendszer pillér</a:t>
            </a:r>
          </a:p>
          <a:p>
            <a:r>
              <a:rPr lang="hu-HU" dirty="0" smtClean="0"/>
              <a:t>Felsőoktatási Információs Rendszer pillér</a:t>
            </a:r>
            <a:endParaRPr lang="hu-HU" dirty="0"/>
          </a:p>
        </p:txBody>
      </p:sp>
      <p:pic>
        <p:nvPicPr>
          <p:cNvPr id="5" name="Kép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7624" y="1611551"/>
            <a:ext cx="6480083" cy="10807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40881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68000" y="108000"/>
            <a:ext cx="8229600" cy="926111"/>
          </a:xfrm>
        </p:spPr>
        <p:txBody>
          <a:bodyPr>
            <a:normAutofit fontScale="90000"/>
          </a:bodyPr>
          <a:lstStyle/>
          <a:p>
            <a:r>
              <a:rPr lang="hu-HU" sz="3200" dirty="0" smtClean="0">
                <a:solidFill>
                  <a:schemeClr val="bg1"/>
                </a:solidFill>
              </a:rPr>
              <a:t>FELSŐOKTATÁSI KÖZPONTI KOMPETENCIAMÉRÉS ELŐKÉSZÍTÉSE</a:t>
            </a:r>
            <a:endParaRPr lang="hu-HU" sz="3200" dirty="0">
              <a:solidFill>
                <a:schemeClr val="bg1"/>
              </a:solidFill>
            </a:endParaRPr>
          </a:p>
        </p:txBody>
      </p:sp>
      <p:pic>
        <p:nvPicPr>
          <p:cNvPr id="5" name="Kép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8184" y="2060848"/>
            <a:ext cx="2356369" cy="3446391"/>
          </a:xfrm>
          <a:prstGeom prst="rect">
            <a:avLst/>
          </a:prstGeom>
        </p:spPr>
      </p:pic>
      <p:sp>
        <p:nvSpPr>
          <p:cNvPr id="6" name="Tartalom helye 5"/>
          <p:cNvSpPr>
            <a:spLocks noGrp="1"/>
          </p:cNvSpPr>
          <p:nvPr>
            <p:ph idx="1"/>
          </p:nvPr>
        </p:nvSpPr>
        <p:spPr>
          <a:xfrm>
            <a:off x="457200" y="1412776"/>
            <a:ext cx="5770984" cy="5112568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endParaRPr lang="hu-HU" dirty="0" smtClean="0"/>
          </a:p>
          <a:p>
            <a:r>
              <a:rPr lang="hu-HU" sz="2800" dirty="0" smtClean="0"/>
              <a:t>A központi kompetenciamérés előkészítésével azt vizsgáljuk, hogy a felsőoktatásban résztvevő hallgatók kompetenciáinak mérése </a:t>
            </a:r>
          </a:p>
          <a:p>
            <a:pPr lvl="1"/>
            <a:r>
              <a:rPr lang="hu-HU" sz="2400" dirty="0" smtClean="0"/>
              <a:t>hogyan segíti megérteni a felsőoktatási eredményesség 	tényezőit</a:t>
            </a:r>
          </a:p>
          <a:p>
            <a:pPr lvl="1"/>
            <a:r>
              <a:rPr lang="hu-HU" sz="2400" dirty="0"/>
              <a:t>h</a:t>
            </a:r>
            <a:r>
              <a:rPr lang="hu-HU" sz="2400" dirty="0" smtClean="0"/>
              <a:t>ogyan mutatja a felsőoktatási intézmények tevékenységének hozzáadott értékét.</a:t>
            </a:r>
            <a:endParaRPr lang="hu-HU" dirty="0" smtClean="0"/>
          </a:p>
          <a:p>
            <a:r>
              <a:rPr lang="hu-HU" dirty="0"/>
              <a:t>Kompetenciamérés értelmezési kereteinek kialakítása </a:t>
            </a:r>
            <a:endParaRPr lang="hu-HU" sz="2900" dirty="0" smtClean="0"/>
          </a:p>
          <a:p>
            <a:r>
              <a:rPr lang="hu-HU" sz="2900" dirty="0" smtClean="0"/>
              <a:t>A </a:t>
            </a:r>
            <a:r>
              <a:rPr lang="hu-HU" dirty="0"/>
              <a:t>m</a:t>
            </a:r>
            <a:r>
              <a:rPr lang="hu-HU" dirty="0" smtClean="0"/>
              <a:t>érés megvalósításához szükséges szakmai igények meghatározása, szükséges szabályozási javaslatok</a:t>
            </a:r>
          </a:p>
          <a:p>
            <a:r>
              <a:rPr lang="hu-HU" dirty="0"/>
              <a:t>Kísérleti mérés lebonyolítása </a:t>
            </a:r>
            <a:endParaRPr lang="hu-HU" dirty="0" smtClean="0"/>
          </a:p>
          <a:p>
            <a:r>
              <a:rPr lang="hu-HU" dirty="0"/>
              <a:t>Építhető-e intézményi fejlesztés a központi </a:t>
            </a:r>
            <a:r>
              <a:rPr lang="hu-HU" dirty="0" smtClean="0"/>
              <a:t>mérésre</a:t>
            </a:r>
            <a:endParaRPr lang="hu-HU" dirty="0"/>
          </a:p>
          <a:p>
            <a:r>
              <a:rPr lang="hu-HU" dirty="0" smtClean="0"/>
              <a:t>Kutatói utánpótlás biztosítása a felsőoktatási kompetenciamérés területén</a:t>
            </a:r>
          </a:p>
          <a:p>
            <a:pPr marL="514350" indent="-514350">
              <a:buFont typeface="+mj-lt"/>
              <a:buAutoNum type="arabicPeriod"/>
            </a:pP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3376195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68000" y="108000"/>
            <a:ext cx="8229600" cy="926111"/>
          </a:xfrm>
        </p:spPr>
        <p:txBody>
          <a:bodyPr>
            <a:normAutofit/>
          </a:bodyPr>
          <a:lstStyle/>
          <a:p>
            <a:r>
              <a:rPr lang="hu-HU" sz="3200" dirty="0" smtClean="0">
                <a:solidFill>
                  <a:schemeClr val="bg1"/>
                </a:solidFill>
              </a:rPr>
              <a:t>EREDMÉNYEK, HASZNOSÍTHATÓSÁG</a:t>
            </a:r>
            <a:endParaRPr lang="hu-HU" sz="3200" dirty="0">
              <a:solidFill>
                <a:schemeClr val="bg1"/>
              </a:solidFill>
            </a:endParaRPr>
          </a:p>
        </p:txBody>
      </p:sp>
      <p:pic>
        <p:nvPicPr>
          <p:cNvPr id="5" name="Kép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8184" y="2060848"/>
            <a:ext cx="2356369" cy="3446391"/>
          </a:xfrm>
          <a:prstGeom prst="rect">
            <a:avLst/>
          </a:prstGeom>
        </p:spPr>
      </p:pic>
      <p:sp>
        <p:nvSpPr>
          <p:cNvPr id="6" name="Tartalom helye 5"/>
          <p:cNvSpPr>
            <a:spLocks noGrp="1"/>
          </p:cNvSpPr>
          <p:nvPr>
            <p:ph idx="1"/>
          </p:nvPr>
        </p:nvSpPr>
        <p:spPr>
          <a:xfrm>
            <a:off x="457200" y="1412776"/>
            <a:ext cx="5770984" cy="5112568"/>
          </a:xfrm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endParaRPr lang="hu-HU" dirty="0" smtClean="0"/>
          </a:p>
          <a:p>
            <a:pPr marL="0" indent="0">
              <a:buNone/>
            </a:pPr>
            <a:r>
              <a:rPr lang="hu-HU" sz="2800" b="1" i="1" dirty="0" smtClean="0"/>
              <a:t>Eredmények</a:t>
            </a:r>
          </a:p>
          <a:p>
            <a:r>
              <a:rPr lang="hu-HU" sz="2800" dirty="0" smtClean="0"/>
              <a:t>A </a:t>
            </a:r>
            <a:r>
              <a:rPr lang="hu-HU" sz="2800" dirty="0" smtClean="0"/>
              <a:t>központi kompetenciamérés </a:t>
            </a:r>
            <a:r>
              <a:rPr lang="hu-HU" sz="2800" dirty="0" smtClean="0"/>
              <a:t>értelmezési kereteinek meghatározása</a:t>
            </a:r>
            <a:endParaRPr lang="hu-HU" dirty="0" smtClean="0"/>
          </a:p>
          <a:p>
            <a:r>
              <a:rPr lang="hu-HU" sz="2800" dirty="0" smtClean="0"/>
              <a:t>Mérendő /mérhető </a:t>
            </a:r>
            <a:r>
              <a:rPr lang="hu-HU" sz="2800" dirty="0"/>
              <a:t>generikus </a:t>
            </a:r>
            <a:r>
              <a:rPr lang="hu-HU" sz="2800" dirty="0" smtClean="0"/>
              <a:t>kompetenciák feltérképezése folyamatban</a:t>
            </a:r>
          </a:p>
          <a:p>
            <a:r>
              <a:rPr lang="hu-HU" sz="2800" dirty="0" smtClean="0"/>
              <a:t>Nemzetközi tapasztalatok feltérképezése</a:t>
            </a:r>
          </a:p>
          <a:p>
            <a:r>
              <a:rPr lang="hu-HU" sz="2800" dirty="0" smtClean="0"/>
              <a:t>Kísérleti mérés megtörtént</a:t>
            </a:r>
          </a:p>
          <a:p>
            <a:r>
              <a:rPr lang="hu-HU" sz="2800" dirty="0" smtClean="0"/>
              <a:t>Kutatói utánpótlás tréningek </a:t>
            </a:r>
          </a:p>
          <a:p>
            <a:endParaRPr lang="hu-HU" sz="2800" dirty="0"/>
          </a:p>
          <a:p>
            <a:pPr marL="0" indent="0">
              <a:buNone/>
            </a:pPr>
            <a:r>
              <a:rPr lang="hu-HU" sz="2800" b="1" i="1" dirty="0"/>
              <a:t>Ágazati hatás és a</a:t>
            </a:r>
            <a:r>
              <a:rPr lang="hu-HU" sz="2800" b="1" i="1" dirty="0" smtClean="0"/>
              <a:t> felsőoktatási intézmények érintettsége</a:t>
            </a:r>
            <a:endParaRPr lang="hu-HU" sz="2800" b="1" i="1" dirty="0"/>
          </a:p>
          <a:p>
            <a:r>
              <a:rPr lang="hu-HU" sz="2900" dirty="0" smtClean="0"/>
              <a:t>Cél, hogy támogassa a lemorzsolódás csökkentését / bennmaradás elősegítését azzal, hogy utal a bizonyos szempontból támogatásra szoruló hallgatókra</a:t>
            </a:r>
            <a:endParaRPr lang="hu-HU" dirty="0" smtClean="0"/>
          </a:p>
          <a:p>
            <a:r>
              <a:rPr lang="hu-HU" dirty="0" smtClean="0"/>
              <a:t>Intézményi implementáció támogatása, javaslatok</a:t>
            </a:r>
            <a:endParaRPr lang="hu-HU" dirty="0" smtClean="0"/>
          </a:p>
          <a:p>
            <a:r>
              <a:rPr lang="hu-HU" dirty="0" smtClean="0"/>
              <a:t>Intézményi </a:t>
            </a:r>
            <a:r>
              <a:rPr lang="hu-HU" dirty="0"/>
              <a:t>fejlesztés </a:t>
            </a:r>
            <a:r>
              <a:rPr lang="hu-HU" dirty="0" smtClean="0"/>
              <a:t>támogatása</a:t>
            </a:r>
          </a:p>
          <a:p>
            <a:r>
              <a:rPr lang="hu-HU" dirty="0" smtClean="0"/>
              <a:t>Jó gyakorlatok bemutatása</a:t>
            </a:r>
            <a:endParaRPr lang="hu-HU" dirty="0"/>
          </a:p>
          <a:p>
            <a:r>
              <a:rPr lang="hu-HU" dirty="0" smtClean="0"/>
              <a:t>Kutatói utánpótlás biztosítása a felsőoktatási kompetenciamérés </a:t>
            </a:r>
            <a:r>
              <a:rPr lang="hu-HU" dirty="0" smtClean="0"/>
              <a:t>területén</a:t>
            </a:r>
          </a:p>
          <a:p>
            <a:pPr marL="514350" indent="-514350">
              <a:buFont typeface="+mj-lt"/>
              <a:buAutoNum type="arabicPeriod"/>
            </a:pP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2444704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143000"/>
          </a:xfrm>
        </p:spPr>
        <p:txBody>
          <a:bodyPr>
            <a:normAutofit/>
          </a:bodyPr>
          <a:lstStyle/>
          <a:p>
            <a:r>
              <a:rPr lang="hu-HU" sz="3200" dirty="0">
                <a:solidFill>
                  <a:schemeClr val="bg1"/>
                </a:solidFill>
              </a:rPr>
              <a:t>A </a:t>
            </a:r>
            <a:r>
              <a:rPr lang="hu-HU" sz="3200" dirty="0" smtClean="0">
                <a:solidFill>
                  <a:schemeClr val="bg1"/>
                </a:solidFill>
              </a:rPr>
              <a:t>HALLGATÓK SZOCIÁLIS DIMENZIÓJÁNAK VIZSGÁLATA</a:t>
            </a:r>
            <a:endParaRPr lang="hu-HU" sz="3200" dirty="0">
              <a:solidFill>
                <a:schemeClr val="bg1"/>
              </a:solidFill>
            </a:endParaRPr>
          </a:p>
        </p:txBody>
      </p:sp>
      <p:sp>
        <p:nvSpPr>
          <p:cNvPr id="6" name="Tartalom helye 5"/>
          <p:cNvSpPr>
            <a:spLocks noGrp="1"/>
          </p:cNvSpPr>
          <p:nvPr>
            <p:ph idx="1"/>
          </p:nvPr>
        </p:nvSpPr>
        <p:spPr>
          <a:xfrm>
            <a:off x="457200" y="1412776"/>
            <a:ext cx="5770984" cy="5112568"/>
          </a:xfrm>
        </p:spPr>
        <p:txBody>
          <a:bodyPr>
            <a:normAutofit fontScale="85000" lnSpcReduction="10000"/>
          </a:bodyPr>
          <a:lstStyle/>
          <a:p>
            <a:r>
              <a:rPr lang="hu-HU" dirty="0" smtClean="0"/>
              <a:t>A felsőoktatásba bekerülők szociális dimenziójának vizsgálata </a:t>
            </a:r>
            <a:r>
              <a:rPr lang="hu-HU" dirty="0"/>
              <a:t>segítségével </a:t>
            </a:r>
            <a:r>
              <a:rPr lang="hu-HU" dirty="0" smtClean="0"/>
              <a:t>arról </a:t>
            </a:r>
            <a:r>
              <a:rPr lang="hu-HU" dirty="0"/>
              <a:t>kapunk információkat, </a:t>
            </a:r>
            <a:r>
              <a:rPr lang="hu-HU" dirty="0" smtClean="0"/>
              <a:t>hogy </a:t>
            </a:r>
            <a:r>
              <a:rPr lang="hu-HU" dirty="0"/>
              <a:t>a szociálisan hátrányos helyzetből a felsőoktatásba bejutók sikeressége milyen jellemzőket mutat. </a:t>
            </a:r>
            <a:endParaRPr lang="hu-HU" dirty="0" smtClean="0"/>
          </a:p>
          <a:p>
            <a:r>
              <a:rPr lang="hu-HU" dirty="0" smtClean="0"/>
              <a:t>Mindez </a:t>
            </a:r>
            <a:r>
              <a:rPr lang="hu-HU" dirty="0"/>
              <a:t>hozzásegít ahhoz, hogy a felsőoktatási intézmények a megfelelő módon, adaptált eszközrendszerrel tudják támogatni a hátrányos helyzetből induló hallgatói </a:t>
            </a:r>
            <a:r>
              <a:rPr lang="hu-HU" dirty="0" smtClean="0"/>
              <a:t>csoportokat.</a:t>
            </a:r>
          </a:p>
          <a:p>
            <a:pPr marL="0" indent="0">
              <a:buNone/>
            </a:pPr>
            <a:endParaRPr lang="hu-HU" dirty="0"/>
          </a:p>
        </p:txBody>
      </p:sp>
      <p:pic>
        <p:nvPicPr>
          <p:cNvPr id="3" name="Kép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88224" y="2204864"/>
            <a:ext cx="1723017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797646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143000"/>
          </a:xfrm>
        </p:spPr>
        <p:txBody>
          <a:bodyPr>
            <a:normAutofit/>
          </a:bodyPr>
          <a:lstStyle/>
          <a:p>
            <a:r>
              <a:rPr lang="hu-HU" sz="3200" dirty="0">
                <a:solidFill>
                  <a:schemeClr val="bg1"/>
                </a:solidFill>
              </a:rPr>
              <a:t>EREDMÉNYEK, HASZNOSÍTHATÓSÁG</a:t>
            </a:r>
            <a:endParaRPr lang="hu-HU" sz="3200" dirty="0">
              <a:solidFill>
                <a:schemeClr val="bg1"/>
              </a:solidFill>
            </a:endParaRPr>
          </a:p>
        </p:txBody>
      </p:sp>
      <p:sp>
        <p:nvSpPr>
          <p:cNvPr id="6" name="Tartalom helye 5"/>
          <p:cNvSpPr>
            <a:spLocks noGrp="1"/>
          </p:cNvSpPr>
          <p:nvPr>
            <p:ph idx="1"/>
          </p:nvPr>
        </p:nvSpPr>
        <p:spPr>
          <a:xfrm>
            <a:off x="457200" y="1412776"/>
            <a:ext cx="5770984" cy="511256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hu-HU" sz="2000" b="1" i="1" dirty="0"/>
              <a:t>Eredmények</a:t>
            </a:r>
          </a:p>
          <a:p>
            <a:r>
              <a:rPr lang="hu-HU" sz="2000" dirty="0" smtClean="0"/>
              <a:t>A köznevelési kompetenciamérés családi háttérindexe, az érettségi, </a:t>
            </a:r>
            <a:r>
              <a:rPr lang="hu-HU" sz="2000" dirty="0"/>
              <a:t>a </a:t>
            </a:r>
            <a:r>
              <a:rPr lang="hu-HU" sz="2000" dirty="0" smtClean="0"/>
              <a:t>felvételi alapján vizsgálatok</a:t>
            </a:r>
            <a:endParaRPr lang="hu-HU" sz="2000" dirty="0"/>
          </a:p>
          <a:p>
            <a:endParaRPr lang="hu-HU" sz="2000" dirty="0"/>
          </a:p>
          <a:p>
            <a:pPr marL="0" indent="0">
              <a:buNone/>
            </a:pPr>
            <a:r>
              <a:rPr lang="hu-HU" sz="2000" b="1" i="1" dirty="0"/>
              <a:t>Ágazati hatás és a</a:t>
            </a:r>
            <a:r>
              <a:rPr lang="hu-HU" sz="2000" b="1" i="1" dirty="0" smtClean="0"/>
              <a:t> </a:t>
            </a:r>
            <a:r>
              <a:rPr lang="hu-HU" sz="2000" b="1" i="1" dirty="0"/>
              <a:t>felsőoktatási intézmények érintettsége</a:t>
            </a:r>
          </a:p>
          <a:p>
            <a:r>
              <a:rPr lang="hu-HU" sz="2000" dirty="0"/>
              <a:t>Cél, hogy támogassa a lemorzsolódás csökkentését / bennmaradás elősegítését azzal, hogy utal a bizonyos szempontból támogatásra szoruló hallgatókra</a:t>
            </a:r>
          </a:p>
          <a:p>
            <a:pPr marL="0" indent="0">
              <a:buNone/>
            </a:pPr>
            <a:endParaRPr lang="hu-HU" dirty="0"/>
          </a:p>
        </p:txBody>
      </p:sp>
      <p:pic>
        <p:nvPicPr>
          <p:cNvPr id="3" name="Kép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88224" y="2204864"/>
            <a:ext cx="1723017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724888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087115"/>
          </a:xfrm>
        </p:spPr>
        <p:txBody>
          <a:bodyPr>
            <a:normAutofit/>
          </a:bodyPr>
          <a:lstStyle/>
          <a:p>
            <a:r>
              <a:rPr lang="hu-HU" sz="3200" dirty="0">
                <a:solidFill>
                  <a:schemeClr val="bg1"/>
                </a:solidFill>
              </a:rPr>
              <a:t>A DIGITÁLIS TANKÖNYVTÁR </a:t>
            </a:r>
            <a:r>
              <a:rPr lang="hu-HU" sz="3200" dirty="0" smtClean="0">
                <a:solidFill>
                  <a:schemeClr val="bg1"/>
                </a:solidFill>
              </a:rPr>
              <a:t>FEJLESZTÉSE</a:t>
            </a:r>
            <a:endParaRPr lang="hu-HU" sz="3200" dirty="0">
              <a:solidFill>
                <a:schemeClr val="bg1"/>
              </a:solidFill>
            </a:endParaRP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2699792" y="1851818"/>
            <a:ext cx="1152128" cy="641077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hu-HU" sz="2400" dirty="0"/>
          </a:p>
        </p:txBody>
      </p:sp>
      <p:sp>
        <p:nvSpPr>
          <p:cNvPr id="4" name="Ellipszis 3">
            <a:extLst>
              <a:ext uri="{FF2B5EF4-FFF2-40B4-BE49-F238E27FC236}">
                <a16:creationId xmlns:a16="http://schemas.microsoft.com/office/drawing/2014/main" id="{DC180BF7-B44D-46EF-9351-3E16B73F1423}"/>
              </a:ext>
            </a:extLst>
          </p:cNvPr>
          <p:cNvSpPr/>
          <p:nvPr/>
        </p:nvSpPr>
        <p:spPr>
          <a:xfrm>
            <a:off x="1907704" y="1600200"/>
            <a:ext cx="2448272" cy="1143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2400" dirty="0" smtClean="0"/>
              <a:t>Állomány-bővítés</a:t>
            </a:r>
            <a:endParaRPr lang="hu-HU" sz="2400" dirty="0"/>
          </a:p>
        </p:txBody>
      </p:sp>
      <p:sp>
        <p:nvSpPr>
          <p:cNvPr id="7" name="Ellipszis 6">
            <a:extLst>
              <a:ext uri="{FF2B5EF4-FFF2-40B4-BE49-F238E27FC236}">
                <a16:creationId xmlns:a16="http://schemas.microsoft.com/office/drawing/2014/main" id="{A7E55E77-E1D1-4EED-88EC-1BD7461EFCF7}"/>
              </a:ext>
            </a:extLst>
          </p:cNvPr>
          <p:cNvSpPr/>
          <p:nvPr/>
        </p:nvSpPr>
        <p:spPr>
          <a:xfrm>
            <a:off x="1907704" y="3177381"/>
            <a:ext cx="2448272" cy="1143000"/>
          </a:xfrm>
          <a:prstGeom prst="ellipse">
            <a:avLst/>
          </a:prstGeom>
          <a:solidFill>
            <a:schemeClr val="bg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2400" dirty="0"/>
              <a:t>Informatikai megújítás</a:t>
            </a:r>
          </a:p>
        </p:txBody>
      </p:sp>
      <p:sp>
        <p:nvSpPr>
          <p:cNvPr id="8" name="Ellipszis 7">
            <a:extLst>
              <a:ext uri="{FF2B5EF4-FFF2-40B4-BE49-F238E27FC236}">
                <a16:creationId xmlns:a16="http://schemas.microsoft.com/office/drawing/2014/main" id="{A85F0944-7D8E-45F8-96CF-35D763350DBC}"/>
              </a:ext>
            </a:extLst>
          </p:cNvPr>
          <p:cNvSpPr/>
          <p:nvPr/>
        </p:nvSpPr>
        <p:spPr>
          <a:xfrm>
            <a:off x="1979712" y="4754562"/>
            <a:ext cx="2376264" cy="1145076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2400" dirty="0"/>
              <a:t>Intézményi kapcsolatok erősítése</a:t>
            </a:r>
          </a:p>
        </p:txBody>
      </p:sp>
      <p:cxnSp>
        <p:nvCxnSpPr>
          <p:cNvPr id="10" name="Egyenes összekötő nyíllal 9">
            <a:extLst>
              <a:ext uri="{FF2B5EF4-FFF2-40B4-BE49-F238E27FC236}">
                <a16:creationId xmlns:a16="http://schemas.microsoft.com/office/drawing/2014/main" id="{9627A3B6-7CE4-47D8-8FFF-777600A1F363}"/>
              </a:ext>
            </a:extLst>
          </p:cNvPr>
          <p:cNvCxnSpPr>
            <a:cxnSpLocks/>
          </p:cNvCxnSpPr>
          <p:nvPr/>
        </p:nvCxnSpPr>
        <p:spPr>
          <a:xfrm>
            <a:off x="4572000" y="1594189"/>
            <a:ext cx="648072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Egyenes összekötő nyíllal 12">
            <a:extLst>
              <a:ext uri="{FF2B5EF4-FFF2-40B4-BE49-F238E27FC236}">
                <a16:creationId xmlns:a16="http://schemas.microsoft.com/office/drawing/2014/main" id="{F4720418-AF4B-4687-A3B7-9B16B661B7B3}"/>
              </a:ext>
            </a:extLst>
          </p:cNvPr>
          <p:cNvCxnSpPr>
            <a:cxnSpLocks/>
          </p:cNvCxnSpPr>
          <p:nvPr/>
        </p:nvCxnSpPr>
        <p:spPr>
          <a:xfrm>
            <a:off x="4572000" y="2202609"/>
            <a:ext cx="648072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Szövegdoboz 13">
            <a:extLst>
              <a:ext uri="{FF2B5EF4-FFF2-40B4-BE49-F238E27FC236}">
                <a16:creationId xmlns:a16="http://schemas.microsoft.com/office/drawing/2014/main" id="{9C8AAAFD-CEB8-46B0-A945-ADC95E273A70}"/>
              </a:ext>
            </a:extLst>
          </p:cNvPr>
          <p:cNvSpPr txBox="1"/>
          <p:nvPr/>
        </p:nvSpPr>
        <p:spPr>
          <a:xfrm>
            <a:off x="5436096" y="1417638"/>
            <a:ext cx="3250705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dirty="0"/>
              <a:t>Hiánypótló egyetemi tankönyvek</a:t>
            </a:r>
          </a:p>
          <a:p>
            <a:endParaRPr lang="hu-HU" dirty="0"/>
          </a:p>
          <a:p>
            <a:r>
              <a:rPr lang="hu-HU" dirty="0"/>
              <a:t>EFOP-3.4.3, -3.4.4 és -3.5.2 eredményeként keletkezett statikus tananyagok befogadása</a:t>
            </a:r>
          </a:p>
        </p:txBody>
      </p:sp>
      <p:cxnSp>
        <p:nvCxnSpPr>
          <p:cNvPr id="15" name="Egyenes összekötő nyíllal 14">
            <a:extLst>
              <a:ext uri="{FF2B5EF4-FFF2-40B4-BE49-F238E27FC236}">
                <a16:creationId xmlns:a16="http://schemas.microsoft.com/office/drawing/2014/main" id="{D74A2E69-34DB-4DFF-88C6-EED8F7FE73FB}"/>
              </a:ext>
            </a:extLst>
          </p:cNvPr>
          <p:cNvCxnSpPr>
            <a:cxnSpLocks/>
          </p:cNvCxnSpPr>
          <p:nvPr/>
        </p:nvCxnSpPr>
        <p:spPr>
          <a:xfrm>
            <a:off x="4572000" y="3115581"/>
            <a:ext cx="648072" cy="0"/>
          </a:xfrm>
          <a:prstGeom prst="straightConnector1">
            <a:avLst/>
          </a:prstGeom>
          <a:ln>
            <a:solidFill>
              <a:schemeClr val="bg2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Egyenes összekötő nyíllal 15">
            <a:extLst>
              <a:ext uri="{FF2B5EF4-FFF2-40B4-BE49-F238E27FC236}">
                <a16:creationId xmlns:a16="http://schemas.microsoft.com/office/drawing/2014/main" id="{A409A955-E0A6-4BB7-B5E2-2A942A4B7897}"/>
              </a:ext>
            </a:extLst>
          </p:cNvPr>
          <p:cNvCxnSpPr>
            <a:cxnSpLocks/>
          </p:cNvCxnSpPr>
          <p:nvPr/>
        </p:nvCxnSpPr>
        <p:spPr>
          <a:xfrm>
            <a:off x="4572000" y="3633575"/>
            <a:ext cx="648072" cy="0"/>
          </a:xfrm>
          <a:prstGeom prst="straightConnector1">
            <a:avLst/>
          </a:prstGeom>
          <a:ln>
            <a:solidFill>
              <a:schemeClr val="bg2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Egyenes összekötő nyíllal 16">
            <a:extLst>
              <a:ext uri="{FF2B5EF4-FFF2-40B4-BE49-F238E27FC236}">
                <a16:creationId xmlns:a16="http://schemas.microsoft.com/office/drawing/2014/main" id="{1C339613-0A1C-49F5-8B0F-ABA8694943CA}"/>
              </a:ext>
            </a:extLst>
          </p:cNvPr>
          <p:cNvCxnSpPr>
            <a:cxnSpLocks/>
          </p:cNvCxnSpPr>
          <p:nvPr/>
        </p:nvCxnSpPr>
        <p:spPr>
          <a:xfrm>
            <a:off x="4572000" y="4242433"/>
            <a:ext cx="648072" cy="0"/>
          </a:xfrm>
          <a:prstGeom prst="straightConnector1">
            <a:avLst/>
          </a:prstGeom>
          <a:ln>
            <a:solidFill>
              <a:schemeClr val="bg2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Szövegdoboz 17">
            <a:extLst>
              <a:ext uri="{FF2B5EF4-FFF2-40B4-BE49-F238E27FC236}">
                <a16:creationId xmlns:a16="http://schemas.microsoft.com/office/drawing/2014/main" id="{5193E4E0-F57A-4317-8599-F4D6853C8BC1}"/>
              </a:ext>
            </a:extLst>
          </p:cNvPr>
          <p:cNvSpPr txBox="1"/>
          <p:nvPr/>
        </p:nvSpPr>
        <p:spPr>
          <a:xfrm>
            <a:off x="5436098" y="2883804"/>
            <a:ext cx="3384374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dirty="0"/>
              <a:t>Technológiai megújítás</a:t>
            </a:r>
          </a:p>
          <a:p>
            <a:endParaRPr lang="hu-HU" sz="1000" dirty="0"/>
          </a:p>
          <a:p>
            <a:r>
              <a:rPr lang="hu-HU" dirty="0"/>
              <a:t>A kereshetőség és a megjelenítés javítása</a:t>
            </a:r>
          </a:p>
          <a:p>
            <a:endParaRPr lang="hu-HU" sz="1000" dirty="0"/>
          </a:p>
          <a:p>
            <a:r>
              <a:rPr lang="hu-HU" dirty="0"/>
              <a:t>A tárhelykapacitás gazdaságosabbá tétele</a:t>
            </a:r>
          </a:p>
        </p:txBody>
      </p:sp>
      <p:cxnSp>
        <p:nvCxnSpPr>
          <p:cNvPr id="19" name="Egyenes összekötő nyíllal 18">
            <a:extLst>
              <a:ext uri="{FF2B5EF4-FFF2-40B4-BE49-F238E27FC236}">
                <a16:creationId xmlns:a16="http://schemas.microsoft.com/office/drawing/2014/main" id="{98D41070-3844-40A3-9719-A0FE5EADC417}"/>
              </a:ext>
            </a:extLst>
          </p:cNvPr>
          <p:cNvCxnSpPr>
            <a:cxnSpLocks/>
          </p:cNvCxnSpPr>
          <p:nvPr/>
        </p:nvCxnSpPr>
        <p:spPr>
          <a:xfrm>
            <a:off x="4572000" y="5085184"/>
            <a:ext cx="648072" cy="0"/>
          </a:xfrm>
          <a:prstGeom prst="straightConnector1">
            <a:avLst/>
          </a:prstGeom>
          <a:ln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Szövegdoboz 19">
            <a:extLst>
              <a:ext uri="{FF2B5EF4-FFF2-40B4-BE49-F238E27FC236}">
                <a16:creationId xmlns:a16="http://schemas.microsoft.com/office/drawing/2014/main" id="{6837102F-11BF-4EFE-BE5C-1AC7F403AD39}"/>
              </a:ext>
            </a:extLst>
          </p:cNvPr>
          <p:cNvSpPr txBox="1"/>
          <p:nvPr/>
        </p:nvSpPr>
        <p:spPr>
          <a:xfrm>
            <a:off x="5430328" y="4903967"/>
            <a:ext cx="325647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dirty="0"/>
              <a:t>Szakmai kapcsolatépítés</a:t>
            </a:r>
          </a:p>
          <a:p>
            <a:endParaRPr lang="hu-HU" dirty="0"/>
          </a:p>
          <a:p>
            <a:r>
              <a:rPr lang="hu-HU" dirty="0"/>
              <a:t>Új technológiák keresése</a:t>
            </a:r>
          </a:p>
        </p:txBody>
      </p:sp>
      <p:cxnSp>
        <p:nvCxnSpPr>
          <p:cNvPr id="21" name="Egyenes összekötő nyíllal 20">
            <a:extLst>
              <a:ext uri="{FF2B5EF4-FFF2-40B4-BE49-F238E27FC236}">
                <a16:creationId xmlns:a16="http://schemas.microsoft.com/office/drawing/2014/main" id="{C84E36B4-0D43-409D-A390-EBCA845814F9}"/>
              </a:ext>
            </a:extLst>
          </p:cNvPr>
          <p:cNvCxnSpPr>
            <a:cxnSpLocks/>
          </p:cNvCxnSpPr>
          <p:nvPr/>
        </p:nvCxnSpPr>
        <p:spPr>
          <a:xfrm>
            <a:off x="4572000" y="5661248"/>
            <a:ext cx="648072" cy="0"/>
          </a:xfrm>
          <a:prstGeom prst="straightConnector1">
            <a:avLst/>
          </a:prstGeom>
          <a:ln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2" name="Kép 2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2883804"/>
            <a:ext cx="1800200" cy="16253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25950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um" ma:contentTypeID="0x010100E541907161EB764A821B1356579B2090" ma:contentTypeVersion="1" ma:contentTypeDescription="Új dokumentum létrehozása." ma:contentTypeScope="" ma:versionID="eac2993c32ea25749a8a34f1db6150dd">
  <xsd:schema xmlns:xsd="http://www.w3.org/2001/XMLSchema" xmlns:xs="http://www.w3.org/2001/XMLSchema" xmlns:p="http://schemas.microsoft.com/office/2006/metadata/properties" xmlns:ns2="96457751-0cfc-4be7-989e-77fe8f927a7a" targetNamespace="http://schemas.microsoft.com/office/2006/metadata/properties" ma:root="true" ma:fieldsID="41d97bb940dcae745014103c4264109d" ns2:_="">
    <xsd:import namespace="96457751-0cfc-4be7-989e-77fe8f927a7a"/>
    <xsd:element name="properties">
      <xsd:complexType>
        <xsd:sequence>
          <xsd:element name="documentManagement">
            <xsd:complexType>
              <xsd:all>
                <xsd:element ref="ns2:SharedWithUser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6457751-0cfc-4be7-989e-77fe8f927a7a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Résztvevők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artalomtípus"/>
        <xsd:element ref="dc:title" minOccurs="0" maxOccurs="1" ma:index="4" ma:displayName="Cím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0FAC3E7E-BCB8-4AA4-B9BC-D3F12696B45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6457751-0cfc-4be7-989e-77fe8f927a7a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3BF3782E-0503-4ADF-BEFE-83EE553596C7}">
  <ds:schemaRefs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purl.org/dc/terms/"/>
    <ds:schemaRef ds:uri="96457751-0cfc-4be7-989e-77fe8f927a7a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339FF95F-2A31-4AD8-A3DC-92CAD57A8D16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632</TotalTime>
  <Words>730</Words>
  <Application>Microsoft Office PowerPoint</Application>
  <PresentationFormat>Diavetítés a képernyőre (4:3 oldalarány)</PresentationFormat>
  <Paragraphs>155</Paragraphs>
  <Slides>16</Slides>
  <Notes>3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2</vt:i4>
      </vt:variant>
      <vt:variant>
        <vt:lpstr>Téma</vt:lpstr>
      </vt:variant>
      <vt:variant>
        <vt:i4>1</vt:i4>
      </vt:variant>
      <vt:variant>
        <vt:lpstr>Diacímek</vt:lpstr>
      </vt:variant>
      <vt:variant>
        <vt:i4>16</vt:i4>
      </vt:variant>
    </vt:vector>
  </HeadingPairs>
  <TitlesOfParts>
    <vt:vector size="19" baseType="lpstr">
      <vt:lpstr>Arial</vt:lpstr>
      <vt:lpstr>Calibri</vt:lpstr>
      <vt:lpstr>Office-téma</vt:lpstr>
      <vt:lpstr>Rendszerszintű fejlesztések és hozzáférés bővítését szolgáló ágazati programok a felsőoktatásban</vt:lpstr>
      <vt:lpstr>A KIEMELT PROJEKT ALAPADATAI</vt:lpstr>
      <vt:lpstr>A PROJEKT ÁTFOGÓ ÉS SPECIFIKUS CÉLJA</vt:lpstr>
      <vt:lpstr>A PROJEKT PILLÉREI</vt:lpstr>
      <vt:lpstr>FELSŐOKTATÁSI KÖZPONTI KOMPETENCIAMÉRÉS ELŐKÉSZÍTÉSE</vt:lpstr>
      <vt:lpstr>EREDMÉNYEK, HASZNOSÍTHATÓSÁG</vt:lpstr>
      <vt:lpstr>A HALLGATÓK SZOCIÁLIS DIMENZIÓJÁNAK VIZSGÁLATA</vt:lpstr>
      <vt:lpstr>EREDMÉNYEK, HASZNOSÍTHATÓSÁG</vt:lpstr>
      <vt:lpstr>A DIGITÁLIS TANKÖNYVTÁR FEJLESZTÉSE</vt:lpstr>
      <vt:lpstr>EREDMÉNYEK, HASZNOSÍTHATÓSÁG</vt:lpstr>
      <vt:lpstr>A DIPLOMÁS PÁLYAKÖVETÉSI RENDSZER (DPR) MEGÚJÍTÁSA</vt:lpstr>
      <vt:lpstr>EREDMÉNYEK, HASZNOSÍTHATÓSÁG</vt:lpstr>
      <vt:lpstr>A FELSŐOKTATÁSI INFORMÁCIÓS RENDSZER (FIR) FEJLESZTÉSEI </vt:lpstr>
      <vt:lpstr>EREDMÉNYEK, HASZNOSÍTHATÓSÁG</vt:lpstr>
      <vt:lpstr>Kihívás és lehetőség</vt:lpstr>
      <vt:lpstr>KÖSZÖNÖM  A FIGYELMET!</vt:lpstr>
    </vt:vector>
  </TitlesOfParts>
  <Company>novak.adam@gmail.com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Asdfsdafa dsfasd asdf</dc:title>
  <dc:creator>Ádám Novák</dc:creator>
  <cp:lastModifiedBy>Vanó Renáta dr.</cp:lastModifiedBy>
  <cp:revision>101</cp:revision>
  <dcterms:created xsi:type="dcterms:W3CDTF">2014-03-03T11:13:53Z</dcterms:created>
  <dcterms:modified xsi:type="dcterms:W3CDTF">2018-11-13T06:36:49Z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0x010100E541907161EB764A821B1356579B2090</vt:lpwstr>
  </property>
</Properties>
</file>